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00" r:id="rId5"/>
  </p:sldMasterIdLst>
  <p:notesMasterIdLst>
    <p:notesMasterId r:id="rId35"/>
  </p:notesMasterIdLst>
  <p:handoutMasterIdLst>
    <p:handoutMasterId r:id="rId36"/>
  </p:handoutMasterIdLst>
  <p:sldIdLst>
    <p:sldId id="256" r:id="rId6"/>
    <p:sldId id="654" r:id="rId7"/>
    <p:sldId id="732" r:id="rId8"/>
    <p:sldId id="334" r:id="rId9"/>
    <p:sldId id="766" r:id="rId10"/>
    <p:sldId id="825" r:id="rId11"/>
    <p:sldId id="826" r:id="rId12"/>
    <p:sldId id="829" r:id="rId13"/>
    <p:sldId id="808" r:id="rId14"/>
    <p:sldId id="809" r:id="rId15"/>
    <p:sldId id="755" r:id="rId16"/>
    <p:sldId id="801" r:id="rId17"/>
    <p:sldId id="756" r:id="rId18"/>
    <p:sldId id="799" r:id="rId19"/>
    <p:sldId id="335" r:id="rId20"/>
    <p:sldId id="806" r:id="rId21"/>
    <p:sldId id="807" r:id="rId22"/>
    <p:sldId id="827" r:id="rId23"/>
    <p:sldId id="735" r:id="rId24"/>
    <p:sldId id="734" r:id="rId25"/>
    <p:sldId id="820" r:id="rId26"/>
    <p:sldId id="819" r:id="rId27"/>
    <p:sldId id="821" r:id="rId28"/>
    <p:sldId id="822" r:id="rId29"/>
    <p:sldId id="460" r:id="rId30"/>
    <p:sldId id="818" r:id="rId31"/>
    <p:sldId id="823" r:id="rId32"/>
    <p:sldId id="824" r:id="rId33"/>
    <p:sldId id="713" r:id="rId3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t, Jeffrey R CIV" initials="BJRC" lastIdx="1" clrIdx="0">
    <p:extLst>
      <p:ext uri="{19B8F6BF-5375-455C-9EA6-DF929625EA0E}">
        <p15:presenceInfo xmlns:p15="http://schemas.microsoft.com/office/powerpoint/2012/main" userId="S-1-5-21-4290293029-226652851-1696308051-223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F5"/>
    <a:srgbClr val="D6E1F2"/>
    <a:srgbClr val="DDE1F2"/>
    <a:srgbClr val="DBE5F1"/>
    <a:srgbClr val="C9D8F4"/>
    <a:srgbClr val="D7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09043-922F-4310-9128-193D0AD56523}" v="451" dt="2023-10-19T19:07:48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8" autoAdjust="0"/>
    <p:restoredTop sz="79864" autoAdjust="0"/>
  </p:normalViewPr>
  <p:slideViewPr>
    <p:cSldViewPr>
      <p:cViewPr varScale="1">
        <p:scale>
          <a:sx n="101" d="100"/>
          <a:sy n="101" d="100"/>
        </p:scale>
        <p:origin x="15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96" d="100"/>
          <a:sy n="196" d="100"/>
        </p:scale>
        <p:origin x="666" y="14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OSCMS-NMCFS01\Public\NMC-0\33%20Performance%20&amp;%20Analysis\Misc%20Data\MMC%20Processing%20and%20Throughpu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OSCMS-NMCFS01\Public\NMC-0\33%20Performance%20&amp;%20Analysis\Misc%20Data\MMC%20Processing%20and%20Throughpu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OSCMS-NMCFS01\Public\NMC-0\33%20Performance%20&amp;%20Analysis\Misc%20Data\MMC%20Processing%20and%20Throughpu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MMC CREDENTIAL APPLICATIONS RECEIVED AND NPT</a:t>
            </a:r>
          </a:p>
        </c:rich>
      </c:tx>
      <c:layout>
        <c:manualLayout>
          <c:xMode val="edge"/>
          <c:yMode val="edge"/>
          <c:x val="0.24984912485982502"/>
          <c:y val="2.82757135888403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165236222305321E-2"/>
          <c:y val="7.7471892938797332E-2"/>
          <c:w val="0.89539792695404608"/>
          <c:h val="0.75703614415448606"/>
        </c:manualLayout>
      </c:layout>
      <c:barChart>
        <c:barDir val="col"/>
        <c:grouping val="clustered"/>
        <c:varyColors val="0"/>
        <c:ser>
          <c:idx val="0"/>
          <c:order val="0"/>
          <c:tx>
            <c:v>Applications Received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'MMC RC Data'!$A$134:$A$166</c:f>
              <c:strCache>
                <c:ptCount val="33"/>
                <c:pt idx="0">
                  <c:v>2021-01</c:v>
                </c:pt>
                <c:pt idx="1">
                  <c:v>2021-02</c:v>
                </c:pt>
                <c:pt idx="2">
                  <c:v>2021-03</c:v>
                </c:pt>
                <c:pt idx="3">
                  <c:v>2021-04</c:v>
                </c:pt>
                <c:pt idx="4">
                  <c:v>2021-05</c:v>
                </c:pt>
                <c:pt idx="5">
                  <c:v>2021-06</c:v>
                </c:pt>
                <c:pt idx="6">
                  <c:v>2021-07</c:v>
                </c:pt>
                <c:pt idx="7">
                  <c:v>2021-08</c:v>
                </c:pt>
                <c:pt idx="8">
                  <c:v>2021-09</c:v>
                </c:pt>
                <c:pt idx="9">
                  <c:v>2021-10</c:v>
                </c:pt>
                <c:pt idx="10">
                  <c:v>2021-11</c:v>
                </c:pt>
                <c:pt idx="11">
                  <c:v>2021-12</c:v>
                </c:pt>
                <c:pt idx="12">
                  <c:v>2022-01</c:v>
                </c:pt>
                <c:pt idx="13">
                  <c:v>2022-02</c:v>
                </c:pt>
                <c:pt idx="14">
                  <c:v>2022-03</c:v>
                </c:pt>
                <c:pt idx="15">
                  <c:v>2022-04</c:v>
                </c:pt>
                <c:pt idx="16">
                  <c:v>2022-05</c:v>
                </c:pt>
                <c:pt idx="17">
                  <c:v>2022-06</c:v>
                </c:pt>
                <c:pt idx="18">
                  <c:v>2022-07</c:v>
                </c:pt>
                <c:pt idx="19">
                  <c:v>2022-08</c:v>
                </c:pt>
                <c:pt idx="20">
                  <c:v>2022-09</c:v>
                </c:pt>
                <c:pt idx="21">
                  <c:v>2022-10</c:v>
                </c:pt>
                <c:pt idx="22">
                  <c:v>2022-11</c:v>
                </c:pt>
                <c:pt idx="23">
                  <c:v>2022-12</c:v>
                </c:pt>
                <c:pt idx="24">
                  <c:v>2023-01</c:v>
                </c:pt>
                <c:pt idx="25">
                  <c:v>2023-02</c:v>
                </c:pt>
                <c:pt idx="26">
                  <c:v>2023-03</c:v>
                </c:pt>
                <c:pt idx="27">
                  <c:v>2023-04</c:v>
                </c:pt>
                <c:pt idx="28">
                  <c:v>2023-05</c:v>
                </c:pt>
                <c:pt idx="29">
                  <c:v>2023-06</c:v>
                </c:pt>
                <c:pt idx="30">
                  <c:v>2023-07</c:v>
                </c:pt>
                <c:pt idx="31">
                  <c:v>2023-08</c:v>
                </c:pt>
                <c:pt idx="32">
                  <c:v>2023-09</c:v>
                </c:pt>
              </c:strCache>
            </c:strRef>
          </c:cat>
          <c:val>
            <c:numRef>
              <c:f>'MMC RC Data'!$E$134:$E$166</c:f>
              <c:numCache>
                <c:formatCode>General</c:formatCode>
                <c:ptCount val="33"/>
                <c:pt idx="0">
                  <c:v>5199</c:v>
                </c:pt>
                <c:pt idx="1">
                  <c:v>5707</c:v>
                </c:pt>
                <c:pt idx="2">
                  <c:v>7657</c:v>
                </c:pt>
                <c:pt idx="3">
                  <c:v>6366</c:v>
                </c:pt>
                <c:pt idx="4">
                  <c:v>5622</c:v>
                </c:pt>
                <c:pt idx="5">
                  <c:v>5590</c:v>
                </c:pt>
                <c:pt idx="6">
                  <c:v>4835</c:v>
                </c:pt>
                <c:pt idx="7">
                  <c:v>5190</c:v>
                </c:pt>
                <c:pt idx="8">
                  <c:v>5077</c:v>
                </c:pt>
                <c:pt idx="9">
                  <c:v>5385</c:v>
                </c:pt>
                <c:pt idx="10">
                  <c:v>5094</c:v>
                </c:pt>
                <c:pt idx="11">
                  <c:v>5005</c:v>
                </c:pt>
                <c:pt idx="12">
                  <c:v>5805</c:v>
                </c:pt>
                <c:pt idx="13">
                  <c:v>5904</c:v>
                </c:pt>
                <c:pt idx="14">
                  <c:v>8123</c:v>
                </c:pt>
                <c:pt idx="15">
                  <c:v>6429</c:v>
                </c:pt>
                <c:pt idx="16">
                  <c:v>5823</c:v>
                </c:pt>
                <c:pt idx="17">
                  <c:v>5549</c:v>
                </c:pt>
                <c:pt idx="18">
                  <c:v>5268</c:v>
                </c:pt>
                <c:pt idx="19">
                  <c:v>6305</c:v>
                </c:pt>
                <c:pt idx="20">
                  <c:v>5762</c:v>
                </c:pt>
                <c:pt idx="21">
                  <c:v>5901</c:v>
                </c:pt>
                <c:pt idx="22">
                  <c:v>5322</c:v>
                </c:pt>
                <c:pt idx="23">
                  <c:v>5260</c:v>
                </c:pt>
                <c:pt idx="24">
                  <c:v>6289</c:v>
                </c:pt>
                <c:pt idx="25">
                  <c:v>7135</c:v>
                </c:pt>
                <c:pt idx="26">
                  <c:v>8049</c:v>
                </c:pt>
                <c:pt idx="27">
                  <c:v>6808</c:v>
                </c:pt>
                <c:pt idx="28">
                  <c:v>7005</c:v>
                </c:pt>
                <c:pt idx="29">
                  <c:v>6593</c:v>
                </c:pt>
                <c:pt idx="30">
                  <c:v>5017</c:v>
                </c:pt>
                <c:pt idx="31">
                  <c:v>6101</c:v>
                </c:pt>
                <c:pt idx="32">
                  <c:v>6035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1-435C-8021-5EAA2573E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164480"/>
        <c:axId val="627157920"/>
      </c:barChart>
      <c:lineChart>
        <c:grouping val="standard"/>
        <c:varyColors val="0"/>
        <c:ser>
          <c:idx val="1"/>
          <c:order val="1"/>
          <c:tx>
            <c:v>NPT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23"/>
              <c:pt idx="0">
                <c:v>1</c:v>
              </c:pt>
              <c:pt idx="1">
                <c:v>3</c:v>
              </c:pt>
              <c:pt idx="2">
                <c:v>5</c:v>
              </c:pt>
              <c:pt idx="3">
                <c:v>7</c:v>
              </c:pt>
              <c:pt idx="4">
                <c:v>9</c:v>
              </c:pt>
              <c:pt idx="5">
                <c:v>11</c:v>
              </c:pt>
              <c:pt idx="6">
                <c:v>13</c:v>
              </c:pt>
              <c:pt idx="7">
                <c:v>15</c:v>
              </c:pt>
              <c:pt idx="8">
                <c:v>17</c:v>
              </c:pt>
              <c:pt idx="9">
                <c:v>19</c:v>
              </c:pt>
              <c:pt idx="10">
                <c:v>21</c:v>
              </c:pt>
              <c:pt idx="11">
                <c:v>23</c:v>
              </c:pt>
              <c:pt idx="12">
                <c:v>25</c:v>
              </c:pt>
              <c:pt idx="13">
                <c:v>27</c:v>
              </c:pt>
              <c:pt idx="14">
                <c:v>29</c:v>
              </c:pt>
              <c:pt idx="15">
                <c:v>31</c:v>
              </c:pt>
              <c:pt idx="16">
                <c:v>33</c:v>
              </c:pt>
              <c:pt idx="17">
                <c:v>35</c:v>
              </c:pt>
              <c:pt idx="18">
                <c:v>37</c:v>
              </c:pt>
              <c:pt idx="19">
                <c:v>39</c:v>
              </c:pt>
              <c:pt idx="20">
                <c:v>41</c:v>
              </c:pt>
              <c:pt idx="21">
                <c:v>43</c:v>
              </c:pt>
              <c:pt idx="22">
                <c:v>44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'MMC RC Data'!$B$134:$B$166</c:f>
              <c:numCache>
                <c:formatCode>0.00</c:formatCode>
                <c:ptCount val="33"/>
                <c:pt idx="0">
                  <c:v>34.145222565391677</c:v>
                </c:pt>
                <c:pt idx="1">
                  <c:v>32.232186447028958</c:v>
                </c:pt>
                <c:pt idx="2">
                  <c:v>30.439696380088844</c:v>
                </c:pt>
                <c:pt idx="3">
                  <c:v>32.480158264393857</c:v>
                </c:pt>
                <c:pt idx="4">
                  <c:v>26.578122143757081</c:v>
                </c:pt>
                <c:pt idx="5">
                  <c:v>26.879558949362643</c:v>
                </c:pt>
                <c:pt idx="6">
                  <c:v>30.854164146313082</c:v>
                </c:pt>
                <c:pt idx="7">
                  <c:v>27.603469953080882</c:v>
                </c:pt>
                <c:pt idx="8">
                  <c:v>22.546532509999999</c:v>
                </c:pt>
                <c:pt idx="9">
                  <c:v>20.798541050000001</c:v>
                </c:pt>
                <c:pt idx="10">
                  <c:v>20.686974719999998</c:v>
                </c:pt>
                <c:pt idx="11">
                  <c:v>23.370510419999999</c:v>
                </c:pt>
                <c:pt idx="12">
                  <c:v>23.973802289999998</c:v>
                </c:pt>
                <c:pt idx="13">
                  <c:v>26.008610619999999</c:v>
                </c:pt>
                <c:pt idx="14">
                  <c:v>33.215122379999997</c:v>
                </c:pt>
                <c:pt idx="15">
                  <c:v>36.053794699999997</c:v>
                </c:pt>
                <c:pt idx="16">
                  <c:v>50.407423690000002</c:v>
                </c:pt>
                <c:pt idx="17">
                  <c:v>47.339415340000002</c:v>
                </c:pt>
                <c:pt idx="18">
                  <c:v>49.13677611</c:v>
                </c:pt>
                <c:pt idx="19">
                  <c:v>45.264940699999997</c:v>
                </c:pt>
                <c:pt idx="20">
                  <c:v>37.097022870000004</c:v>
                </c:pt>
                <c:pt idx="21">
                  <c:v>36.397710150000002</c:v>
                </c:pt>
                <c:pt idx="22">
                  <c:v>30.98751759</c:v>
                </c:pt>
                <c:pt idx="23">
                  <c:v>32.192570940000003</c:v>
                </c:pt>
                <c:pt idx="24">
                  <c:v>32.516781799999997</c:v>
                </c:pt>
                <c:pt idx="25">
                  <c:v>35.674491150000001</c:v>
                </c:pt>
                <c:pt idx="26" formatCode="General">
                  <c:v>39.409999999999997</c:v>
                </c:pt>
                <c:pt idx="27" formatCode="General">
                  <c:v>41.96</c:v>
                </c:pt>
                <c:pt idx="28" formatCode="General">
                  <c:v>37.090000000000003</c:v>
                </c:pt>
                <c:pt idx="29" formatCode="General">
                  <c:v>32.78</c:v>
                </c:pt>
                <c:pt idx="30" formatCode="General">
                  <c:v>29.66</c:v>
                </c:pt>
                <c:pt idx="31" formatCode="General">
                  <c:v>33.33</c:v>
                </c:pt>
                <c:pt idx="32" formatCode="General">
                  <c:v>32.369999999999997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91-435C-8021-5EAA2573E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356712"/>
        <c:axId val="506358352"/>
      </c:lineChart>
      <c:catAx>
        <c:axId val="6271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157920"/>
        <c:crosses val="autoZero"/>
        <c:auto val="1"/>
        <c:lblAlgn val="ctr"/>
        <c:lblOffset val="100"/>
        <c:noMultiLvlLbl val="0"/>
      </c:catAx>
      <c:valAx>
        <c:axId val="62715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164480"/>
        <c:crosses val="autoZero"/>
        <c:crossBetween val="between"/>
      </c:valAx>
      <c:valAx>
        <c:axId val="50635835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356712"/>
        <c:crosses val="max"/>
        <c:crossBetween val="between"/>
      </c:valAx>
      <c:catAx>
        <c:axId val="506356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635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51935139463499"/>
          <c:y val="0.94756911636045493"/>
          <c:w val="0.24213632723875617"/>
          <c:h val="4.6875328083989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Med</a:t>
            </a:r>
            <a:r>
              <a:rPr lang="en-US" baseline="0"/>
              <a:t> Cert Applications Received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73606477156457E-2"/>
          <c:y val="0.1643582003952129"/>
          <c:w val="0.93772721206459364"/>
          <c:h val="0.65753880778357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'MC RC Data'!$A$63:$A$100</c:f>
              <c:strCache>
                <c:ptCount val="38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  <c:pt idx="32">
                  <c:v>2022-09</c:v>
                </c:pt>
                <c:pt idx="33">
                  <c:v>2022-10</c:v>
                </c:pt>
                <c:pt idx="34">
                  <c:v>2022-11</c:v>
                </c:pt>
                <c:pt idx="35">
                  <c:v>2022-12</c:v>
                </c:pt>
                <c:pt idx="36">
                  <c:v>2023-01</c:v>
                </c:pt>
                <c:pt idx="37">
                  <c:v>2023-02</c:v>
                </c:pt>
              </c:strCache>
            </c:strRef>
          </c:cat>
          <c:val>
            <c:numRef>
              <c:f>'MC RC Data'!$AC$63:$AC$100</c:f>
              <c:numCache>
                <c:formatCode>General</c:formatCode>
                <c:ptCount val="38"/>
                <c:pt idx="0">
                  <c:v>5800</c:v>
                </c:pt>
                <c:pt idx="1">
                  <c:v>5516</c:v>
                </c:pt>
                <c:pt idx="2">
                  <c:v>4858</c:v>
                </c:pt>
                <c:pt idx="3">
                  <c:v>3183</c:v>
                </c:pt>
                <c:pt idx="4">
                  <c:v>2648</c:v>
                </c:pt>
                <c:pt idx="5">
                  <c:v>3528</c:v>
                </c:pt>
                <c:pt idx="6">
                  <c:v>3573</c:v>
                </c:pt>
                <c:pt idx="7">
                  <c:v>3682</c:v>
                </c:pt>
                <c:pt idx="8">
                  <c:v>4225</c:v>
                </c:pt>
                <c:pt idx="9">
                  <c:v>4136</c:v>
                </c:pt>
                <c:pt idx="10">
                  <c:v>4195</c:v>
                </c:pt>
                <c:pt idx="11">
                  <c:v>2819</c:v>
                </c:pt>
                <c:pt idx="12">
                  <c:v>4994</c:v>
                </c:pt>
                <c:pt idx="13">
                  <c:v>4882</c:v>
                </c:pt>
                <c:pt idx="14">
                  <c:v>4611</c:v>
                </c:pt>
                <c:pt idx="15">
                  <c:v>3668</c:v>
                </c:pt>
                <c:pt idx="16">
                  <c:v>4818</c:v>
                </c:pt>
                <c:pt idx="17">
                  <c:v>7287</c:v>
                </c:pt>
                <c:pt idx="18">
                  <c:v>4711</c:v>
                </c:pt>
                <c:pt idx="19">
                  <c:v>4270</c:v>
                </c:pt>
                <c:pt idx="20">
                  <c:v>4461</c:v>
                </c:pt>
                <c:pt idx="21">
                  <c:v>4059</c:v>
                </c:pt>
                <c:pt idx="22">
                  <c:v>3684</c:v>
                </c:pt>
                <c:pt idx="23">
                  <c:v>4062</c:v>
                </c:pt>
                <c:pt idx="24">
                  <c:v>4726</c:v>
                </c:pt>
                <c:pt idx="25">
                  <c:v>5090</c:v>
                </c:pt>
                <c:pt idx="26">
                  <c:v>6424</c:v>
                </c:pt>
                <c:pt idx="27">
                  <c:v>5438</c:v>
                </c:pt>
                <c:pt idx="28">
                  <c:v>6072</c:v>
                </c:pt>
                <c:pt idx="29">
                  <c:v>4703</c:v>
                </c:pt>
                <c:pt idx="30">
                  <c:v>4521</c:v>
                </c:pt>
                <c:pt idx="31">
                  <c:v>5091</c:v>
                </c:pt>
                <c:pt idx="32">
                  <c:v>4605</c:v>
                </c:pt>
                <c:pt idx="33">
                  <c:v>4306</c:v>
                </c:pt>
                <c:pt idx="34">
                  <c:v>4027</c:v>
                </c:pt>
                <c:pt idx="35">
                  <c:v>4292</c:v>
                </c:pt>
                <c:pt idx="36">
                  <c:v>4753</c:v>
                </c:pt>
                <c:pt idx="37">
                  <c:v>4431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7-4158-A488-484A671A2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131320"/>
        <c:axId val="456126072"/>
      </c:barChart>
      <c:catAx>
        <c:axId val="456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26072"/>
        <c:crosses val="autoZero"/>
        <c:auto val="1"/>
        <c:lblAlgn val="ctr"/>
        <c:lblOffset val="100"/>
        <c:noMultiLvlLbl val="0"/>
      </c:catAx>
      <c:valAx>
        <c:axId val="45612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3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</a:t>
            </a:r>
            <a:r>
              <a:rPr lang="en-US" baseline="0" dirty="0"/>
              <a:t> Certificate </a:t>
            </a:r>
            <a:r>
              <a:rPr lang="en-US" dirty="0"/>
              <a:t>Net Processing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254502669924879E-2"/>
          <c:y val="0.21077164797246142"/>
          <c:w val="0.94975699158294868"/>
          <c:h val="0.33503829174544986"/>
        </c:manualLayout>
      </c:layout>
      <c:lineChart>
        <c:grouping val="standard"/>
        <c:varyColors val="0"/>
        <c:ser>
          <c:idx val="0"/>
          <c:order val="0"/>
          <c:tx>
            <c:strRef>
              <c:f>'MC RC Data'!$B$2</c:f>
              <c:strCache>
                <c:ptCount val="1"/>
                <c:pt idx="0">
                  <c:v>NetProcessingTime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'MC RC Data'!$A$63:$A$100</c:f>
              <c:strCache>
                <c:ptCount val="38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  <c:pt idx="32">
                  <c:v>2022-09</c:v>
                </c:pt>
                <c:pt idx="33">
                  <c:v>2022-10</c:v>
                </c:pt>
                <c:pt idx="34">
                  <c:v>2022-11</c:v>
                </c:pt>
                <c:pt idx="35">
                  <c:v>2022-12</c:v>
                </c:pt>
                <c:pt idx="36">
                  <c:v>2023-01</c:v>
                </c:pt>
                <c:pt idx="37">
                  <c:v>2023-02</c:v>
                </c:pt>
              </c:strCache>
            </c:strRef>
          </c:cat>
          <c:val>
            <c:numRef>
              <c:f>'MC RC Data'!$B$63:$B$100</c:f>
              <c:numCache>
                <c:formatCode>General</c:formatCode>
                <c:ptCount val="38"/>
                <c:pt idx="0">
                  <c:v>5.8165121826530539</c:v>
                </c:pt>
                <c:pt idx="1">
                  <c:v>7.4618328473972131</c:v>
                </c:pt>
                <c:pt idx="2">
                  <c:v>7.5047618186033764</c:v>
                </c:pt>
                <c:pt idx="3">
                  <c:v>13.170602924181839</c:v>
                </c:pt>
                <c:pt idx="4">
                  <c:v>11.559813517569996</c:v>
                </c:pt>
                <c:pt idx="5">
                  <c:v>10.935120402870796</c:v>
                </c:pt>
                <c:pt idx="6">
                  <c:v>5.159038706381212</c:v>
                </c:pt>
                <c:pt idx="7">
                  <c:v>4.2390245849297576</c:v>
                </c:pt>
                <c:pt idx="8">
                  <c:v>4.0254450552830949</c:v>
                </c:pt>
                <c:pt idx="9">
                  <c:v>3.3886361159143981</c:v>
                </c:pt>
                <c:pt idx="10">
                  <c:v>4.2448016085715574</c:v>
                </c:pt>
                <c:pt idx="11">
                  <c:v>5.080661988326387</c:v>
                </c:pt>
                <c:pt idx="12">
                  <c:v>3.8302999516969085</c:v>
                </c:pt>
                <c:pt idx="13">
                  <c:v>8.5299845909878194</c:v>
                </c:pt>
                <c:pt idx="14">
                  <c:v>6.9677485477722998</c:v>
                </c:pt>
                <c:pt idx="15">
                  <c:v>8.7265421259231459</c:v>
                </c:pt>
                <c:pt idx="16">
                  <c:v>5.6108091524216528</c:v>
                </c:pt>
                <c:pt idx="17">
                  <c:v>12.30977554563492</c:v>
                </c:pt>
                <c:pt idx="18">
                  <c:v>21.094183481150861</c:v>
                </c:pt>
                <c:pt idx="19">
                  <c:v>18.53055347097261</c:v>
                </c:pt>
                <c:pt idx="20" formatCode="0.00">
                  <c:v>11.895846629999999</c:v>
                </c:pt>
                <c:pt idx="21" formatCode="0.00">
                  <c:v>12.52608725</c:v>
                </c:pt>
                <c:pt idx="22" formatCode="0.00">
                  <c:v>15.17307083</c:v>
                </c:pt>
                <c:pt idx="23" formatCode="0.00">
                  <c:v>17.27976468</c:v>
                </c:pt>
                <c:pt idx="24" formatCode="0.00">
                  <c:v>19.497618750000001</c:v>
                </c:pt>
                <c:pt idx="25" formatCode="0.00">
                  <c:v>15.959046409999999</c:v>
                </c:pt>
                <c:pt idx="26" formatCode="0.00">
                  <c:v>13.469966360000001</c:v>
                </c:pt>
                <c:pt idx="27" formatCode="0.00">
                  <c:v>14.345289409999999</c:v>
                </c:pt>
                <c:pt idx="28" formatCode="0.00">
                  <c:v>13.09619007</c:v>
                </c:pt>
                <c:pt idx="29" formatCode="0.00">
                  <c:v>14.051168479999999</c:v>
                </c:pt>
                <c:pt idx="30" formatCode="0.00">
                  <c:v>8.2198939899999992</c:v>
                </c:pt>
                <c:pt idx="31" formatCode="0.00">
                  <c:v>5.124919749</c:v>
                </c:pt>
                <c:pt idx="32" formatCode="0.00">
                  <c:v>4.0470794010000004</c:v>
                </c:pt>
                <c:pt idx="33" formatCode="0.00">
                  <c:v>4.0843688399999998</c:v>
                </c:pt>
                <c:pt idx="34" formatCode="0.00">
                  <c:v>6.3778610560000004</c:v>
                </c:pt>
                <c:pt idx="35" formatCode="0.00">
                  <c:v>4.7682656659999996</c:v>
                </c:pt>
                <c:pt idx="36" formatCode="0.00">
                  <c:v>6.5366492440000004</c:v>
                </c:pt>
                <c:pt idx="37" formatCode="0.00">
                  <c:v>8.5448274210000008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FE-400E-8453-D721A32B2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193456"/>
        <c:axId val="668197064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749712"/>
        <c:axId val="67874512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Throughput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'MC RC Data'!$A$63:$A$100</c15:sqref>
                        </c15:formulaRef>
                      </c:ext>
                    </c:extLst>
                    <c:strCache>
                      <c:ptCount val="38"/>
                      <c:pt idx="0">
                        <c:v>2020-01</c:v>
                      </c:pt>
                      <c:pt idx="1">
                        <c:v>2020-02</c:v>
                      </c:pt>
                      <c:pt idx="2">
                        <c:v>2020-03</c:v>
                      </c:pt>
                      <c:pt idx="3">
                        <c:v>2020-04</c:v>
                      </c:pt>
                      <c:pt idx="4">
                        <c:v>2020-05</c:v>
                      </c:pt>
                      <c:pt idx="5">
                        <c:v>2020-06</c:v>
                      </c:pt>
                      <c:pt idx="6">
                        <c:v>2020-07</c:v>
                      </c:pt>
                      <c:pt idx="7">
                        <c:v>2020-08</c:v>
                      </c:pt>
                      <c:pt idx="8">
                        <c:v>2020-09</c:v>
                      </c:pt>
                      <c:pt idx="9">
                        <c:v>2020-10</c:v>
                      </c:pt>
                      <c:pt idx="10">
                        <c:v>2020-11</c:v>
                      </c:pt>
                      <c:pt idx="11">
                        <c:v>2020-12</c:v>
                      </c:pt>
                      <c:pt idx="12">
                        <c:v>2021-01</c:v>
                      </c:pt>
                      <c:pt idx="13">
                        <c:v>2021-02</c:v>
                      </c:pt>
                      <c:pt idx="14">
                        <c:v>2021-03</c:v>
                      </c:pt>
                      <c:pt idx="15">
                        <c:v>2021-04</c:v>
                      </c:pt>
                      <c:pt idx="16">
                        <c:v>2021-05</c:v>
                      </c:pt>
                      <c:pt idx="17">
                        <c:v>2021-06</c:v>
                      </c:pt>
                      <c:pt idx="18">
                        <c:v>2021-07</c:v>
                      </c:pt>
                      <c:pt idx="19">
                        <c:v>2021-08</c:v>
                      </c:pt>
                      <c:pt idx="20">
                        <c:v>2021-09</c:v>
                      </c:pt>
                      <c:pt idx="21">
                        <c:v>2021-10</c:v>
                      </c:pt>
                      <c:pt idx="22">
                        <c:v>2021-11</c:v>
                      </c:pt>
                      <c:pt idx="23">
                        <c:v>2021-12</c:v>
                      </c:pt>
                      <c:pt idx="24">
                        <c:v>2022-01</c:v>
                      </c:pt>
                      <c:pt idx="25">
                        <c:v>2022-02</c:v>
                      </c:pt>
                      <c:pt idx="26">
                        <c:v>2022-03</c:v>
                      </c:pt>
                      <c:pt idx="27">
                        <c:v>2022-04</c:v>
                      </c:pt>
                      <c:pt idx="28">
                        <c:v>2022-05</c:v>
                      </c:pt>
                      <c:pt idx="29">
                        <c:v>2022-06</c:v>
                      </c:pt>
                      <c:pt idx="30">
                        <c:v>2022-07</c:v>
                      </c:pt>
                      <c:pt idx="31">
                        <c:v>2022-08</c:v>
                      </c:pt>
                      <c:pt idx="32">
                        <c:v>2022-09</c:v>
                      </c:pt>
                      <c:pt idx="33">
                        <c:v>2022-10</c:v>
                      </c:pt>
                      <c:pt idx="34">
                        <c:v>2022-11</c:v>
                      </c:pt>
                      <c:pt idx="35">
                        <c:v>2022-12</c:v>
                      </c:pt>
                      <c:pt idx="36">
                        <c:v>2023-01</c:v>
                      </c:pt>
                      <c:pt idx="37">
                        <c:v>2023-02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'MC RC Data'!$AE$3:$AE$86</c15:sqref>
                        </c15:formulaRef>
                      </c:ext>
                    </c:extLst>
                    <c:numCache>
                      <c:formatCode>General</c:formatCode>
                      <c:ptCount val="84"/>
                      <c:pt idx="0">
                        <c:v>0.89259007477906183</c:v>
                      </c:pt>
                      <c:pt idx="1">
                        <c:v>0.86371301548367319</c:v>
                      </c:pt>
                      <c:pt idx="2">
                        <c:v>0.998417095370004</c:v>
                      </c:pt>
                      <c:pt idx="3">
                        <c:v>1.0973271353864034</c:v>
                      </c:pt>
                      <c:pt idx="4">
                        <c:v>1.0256225189462287</c:v>
                      </c:pt>
                      <c:pt idx="5">
                        <c:v>1.0077676460655185</c:v>
                      </c:pt>
                      <c:pt idx="6">
                        <c:v>0.93076766442679704</c:v>
                      </c:pt>
                      <c:pt idx="7">
                        <c:v>0.93681730563289789</c:v>
                      </c:pt>
                      <c:pt idx="8">
                        <c:v>1.0582969432314411</c:v>
                      </c:pt>
                      <c:pt idx="9">
                        <c:v>1.002037489812551</c:v>
                      </c:pt>
                      <c:pt idx="10">
                        <c:v>1.0285647389370172</c:v>
                      </c:pt>
                      <c:pt idx="11">
                        <c:v>1.0146330966214763</c:v>
                      </c:pt>
                      <c:pt idx="12">
                        <c:v>0.72169525731584261</c:v>
                      </c:pt>
                      <c:pt idx="13">
                        <c:v>0.8536299765807962</c:v>
                      </c:pt>
                      <c:pt idx="14">
                        <c:v>0.92351564785024864</c:v>
                      </c:pt>
                      <c:pt idx="15">
                        <c:v>1.04</c:v>
                      </c:pt>
                      <c:pt idx="16">
                        <c:v>0.96435643564356432</c:v>
                      </c:pt>
                      <c:pt idx="17">
                        <c:v>0.95820572869753196</c:v>
                      </c:pt>
                      <c:pt idx="18">
                        <c:v>1.4676814988290399</c:v>
                      </c:pt>
                      <c:pt idx="19">
                        <c:v>1.1240445512120549</c:v>
                      </c:pt>
                      <c:pt idx="20">
                        <c:v>0.96508002494283929</c:v>
                      </c:pt>
                      <c:pt idx="21">
                        <c:v>0.94267266679710426</c:v>
                      </c:pt>
                      <c:pt idx="22">
                        <c:v>0.99063185170420565</c:v>
                      </c:pt>
                      <c:pt idx="23">
                        <c:v>0.96496674057649667</c:v>
                      </c:pt>
                      <c:pt idx="24">
                        <c:v>0.96101897760300903</c:v>
                      </c:pt>
                      <c:pt idx="25">
                        <c:v>0.96367521367521369</c:v>
                      </c:pt>
                      <c:pt idx="26">
                        <c:v>0.92750818696040493</c:v>
                      </c:pt>
                      <c:pt idx="27">
                        <c:v>0.99544937428896474</c:v>
                      </c:pt>
                      <c:pt idx="28">
                        <c:v>1.102020030555084</c:v>
                      </c:pt>
                      <c:pt idx="29">
                        <c:v>1.0549743199543467</c:v>
                      </c:pt>
                      <c:pt idx="30">
                        <c:v>1.0890104425658875</c:v>
                      </c:pt>
                      <c:pt idx="31">
                        <c:v>0.9769163763066202</c:v>
                      </c:pt>
                      <c:pt idx="32">
                        <c:v>0.97021165403710474</c:v>
                      </c:pt>
                      <c:pt idx="33">
                        <c:v>0.88363171355498726</c:v>
                      </c:pt>
                      <c:pt idx="34">
                        <c:v>1.0493292946776287</c:v>
                      </c:pt>
                      <c:pt idx="35">
                        <c:v>0.87323606792633346</c:v>
                      </c:pt>
                      <c:pt idx="36">
                        <c:v>1.0900180036007201</c:v>
                      </c:pt>
                      <c:pt idx="37">
                        <c:v>0.82589951915105286</c:v>
                      </c:pt>
                      <c:pt idx="38">
                        <c:v>0.88483433075463436</c:v>
                      </c:pt>
                      <c:pt idx="39">
                        <c:v>1.0844772967265048</c:v>
                      </c:pt>
                      <c:pt idx="40">
                        <c:v>0.96206533192834565</c:v>
                      </c:pt>
                      <c:pt idx="41">
                        <c:v>1.0253498276211721</c:v>
                      </c:pt>
                      <c:pt idx="42">
                        <c:v>0.96143029329047813</c:v>
                      </c:pt>
                      <c:pt idx="43">
                        <c:v>0.99653579676674364</c:v>
                      </c:pt>
                      <c:pt idx="44">
                        <c:v>1.1306273062730627</c:v>
                      </c:pt>
                      <c:pt idx="45">
                        <c:v>1.1969194774809904</c:v>
                      </c:pt>
                      <c:pt idx="46">
                        <c:v>0.85958035508415953</c:v>
                      </c:pt>
                      <c:pt idx="47">
                        <c:v>1.1074554784183519</c:v>
                      </c:pt>
                      <c:pt idx="48">
                        <c:v>0.79557680812910936</c:v>
                      </c:pt>
                      <c:pt idx="49">
                        <c:v>0.54804720427086262</c:v>
                      </c:pt>
                      <c:pt idx="50">
                        <c:v>0.84261241970021417</c:v>
                      </c:pt>
                      <c:pt idx="51">
                        <c:v>1.0838078551613375</c:v>
                      </c:pt>
                      <c:pt idx="52">
                        <c:v>1.3407420684710523</c:v>
                      </c:pt>
                      <c:pt idx="53">
                        <c:v>1.0567947516401124</c:v>
                      </c:pt>
                      <c:pt idx="54">
                        <c:v>1.1598497495826376</c:v>
                      </c:pt>
                      <c:pt idx="55">
                        <c:v>1.1877118644067797</c:v>
                      </c:pt>
                      <c:pt idx="56">
                        <c:v>1.0471781305114638</c:v>
                      </c:pt>
                      <c:pt idx="57">
                        <c:v>0.98657844990548205</c:v>
                      </c:pt>
                      <c:pt idx="58">
                        <c:v>1.0180603661553687</c:v>
                      </c:pt>
                      <c:pt idx="59">
                        <c:v>0.94957983193277307</c:v>
                      </c:pt>
                      <c:pt idx="60">
                        <c:v>0.88396551724137928</c:v>
                      </c:pt>
                      <c:pt idx="61">
                        <c:v>0.95395213923132705</c:v>
                      </c:pt>
                      <c:pt idx="62">
                        <c:v>1.0366405928365583</c:v>
                      </c:pt>
                      <c:pt idx="63">
                        <c:v>0.83977379830348731</c:v>
                      </c:pt>
                      <c:pt idx="64">
                        <c:v>1.2851208459214503</c:v>
                      </c:pt>
                      <c:pt idx="65">
                        <c:v>1.1981292517006803</c:v>
                      </c:pt>
                      <c:pt idx="66">
                        <c:v>0.96809403862300591</c:v>
                      </c:pt>
                      <c:pt idx="67">
                        <c:v>1.0478001086366104</c:v>
                      </c:pt>
                      <c:pt idx="68">
                        <c:v>1.0120710059171598</c:v>
                      </c:pt>
                      <c:pt idx="69">
                        <c:v>0.92383945841392645</c:v>
                      </c:pt>
                      <c:pt idx="70">
                        <c:v>0.99618593563766389</c:v>
                      </c:pt>
                      <c:pt idx="71">
                        <c:v>1.1787868038311458</c:v>
                      </c:pt>
                      <c:pt idx="72">
                        <c:v>0.80636764116940329</c:v>
                      </c:pt>
                      <c:pt idx="73">
                        <c:v>0.93609176566980745</c:v>
                      </c:pt>
                      <c:pt idx="74">
                        <c:v>1.0709173715029279</c:v>
                      </c:pt>
                      <c:pt idx="75">
                        <c:v>1.1035986913849509</c:v>
                      </c:pt>
                      <c:pt idx="76">
                        <c:v>0.75799086757990863</c:v>
                      </c:pt>
                      <c:pt idx="77">
                        <c:v>0.68203650336215182</c:v>
                      </c:pt>
                      <c:pt idx="78">
                        <c:v>1.0356612184249629</c:v>
                      </c:pt>
                      <c:pt idx="79">
                        <c:v>1.4501170960187353</c:v>
                      </c:pt>
                      <c:pt idx="80">
                        <c:v>0.93140551445864161</c:v>
                      </c:pt>
                      <c:pt idx="81">
                        <c:v>0.98423256959842331</c:v>
                      </c:pt>
                      <c:pt idx="82">
                        <c:v>0.93431053203040171</c:v>
                      </c:pt>
                      <c:pt idx="83">
                        <c:v>0.99876907927129488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5FE-400E-8453-D721A32B28D7}"/>
                  </c:ext>
                </c:extLst>
              </c15:ser>
            </c15:filteredLineSeries>
          </c:ext>
        </c:extLst>
      </c:lineChart>
      <c:catAx>
        <c:axId val="66819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197064"/>
        <c:crosses val="autoZero"/>
        <c:auto val="1"/>
        <c:lblAlgn val="ctr"/>
        <c:lblOffset val="100"/>
        <c:noMultiLvlLbl val="0"/>
      </c:catAx>
      <c:valAx>
        <c:axId val="66819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193456"/>
        <c:crosses val="autoZero"/>
        <c:crossBetween val="between"/>
      </c:valAx>
      <c:valAx>
        <c:axId val="67874512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78749712"/>
        <c:crosses val="max"/>
        <c:crossBetween val="between"/>
      </c:valAx>
      <c:catAx>
        <c:axId val="678749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8745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D9EF2-C2B6-4650-AD18-4233A61BF48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4E1DE-D175-444B-8FBB-2CA514ED16CE}">
      <dgm:prSet phldrT="[Text]"/>
      <dgm:spPr/>
      <dgm:t>
        <a:bodyPr/>
        <a:lstStyle/>
        <a:p>
          <a:pPr algn="ctr"/>
          <a:r>
            <a:rPr lang="en-US" dirty="0"/>
            <a:t>Application In Processing/ Regional Exam Center (REC) </a:t>
          </a:r>
        </a:p>
        <a:p>
          <a:pPr algn="l"/>
          <a:endParaRPr lang="en-US" dirty="0"/>
        </a:p>
      </dgm:t>
    </dgm:pt>
    <dgm:pt modelId="{D922FFEE-43D2-4C6A-B776-87B9DD213C91}" type="parTrans" cxnId="{EA780825-5865-4765-AABE-4D683515F77E}">
      <dgm:prSet/>
      <dgm:spPr/>
      <dgm:t>
        <a:bodyPr/>
        <a:lstStyle/>
        <a:p>
          <a:endParaRPr lang="en-US"/>
        </a:p>
      </dgm:t>
    </dgm:pt>
    <dgm:pt modelId="{40FE973F-D1A8-4720-B3F1-31D35F4869FC}" type="sibTrans" cxnId="{EA780825-5865-4765-AABE-4D683515F77E}">
      <dgm:prSet/>
      <dgm:spPr/>
      <dgm:t>
        <a:bodyPr/>
        <a:lstStyle/>
        <a:p>
          <a:endParaRPr lang="en-US"/>
        </a:p>
      </dgm:t>
    </dgm:pt>
    <dgm:pt modelId="{06B9EAB5-EA40-4ED1-AF5B-14A84DD9351C}">
      <dgm:prSet phldrT="[Text]"/>
      <dgm:spPr/>
      <dgm:t>
        <a:bodyPr/>
        <a:lstStyle/>
        <a:p>
          <a:endParaRPr lang="en-US" dirty="0"/>
        </a:p>
      </dgm:t>
    </dgm:pt>
    <dgm:pt modelId="{814894F1-2ECD-4976-AE8F-8FC6E8EA09FF}" type="parTrans" cxnId="{C51F8A9C-D018-4977-A07F-857C42440EAD}">
      <dgm:prSet/>
      <dgm:spPr/>
      <dgm:t>
        <a:bodyPr/>
        <a:lstStyle/>
        <a:p>
          <a:endParaRPr lang="en-US"/>
        </a:p>
      </dgm:t>
    </dgm:pt>
    <dgm:pt modelId="{5E6956F6-B8AC-49D7-84C5-61F147443A06}" type="sibTrans" cxnId="{C51F8A9C-D018-4977-A07F-857C42440EAD}">
      <dgm:prSet/>
      <dgm:spPr/>
      <dgm:t>
        <a:bodyPr/>
        <a:lstStyle/>
        <a:p>
          <a:endParaRPr lang="en-US"/>
        </a:p>
      </dgm:t>
    </dgm:pt>
    <dgm:pt modelId="{7839CE04-BCB3-4933-91CD-A96D76F4FE16}">
      <dgm:prSet phldrT="[Text]"/>
      <dgm:spPr/>
      <dgm:t>
        <a:bodyPr/>
        <a:lstStyle/>
        <a:p>
          <a:r>
            <a:rPr lang="en-US" dirty="0"/>
            <a:t>Safety &amp; Suitability Evaluations Branch  (SSEB)</a:t>
          </a:r>
        </a:p>
      </dgm:t>
    </dgm:pt>
    <dgm:pt modelId="{02CD8F57-30CF-4293-8EAA-5EDB19B883BE}" type="parTrans" cxnId="{334BAE28-3416-4ECC-BC07-2D55DE9DB68C}">
      <dgm:prSet/>
      <dgm:spPr/>
      <dgm:t>
        <a:bodyPr/>
        <a:lstStyle/>
        <a:p>
          <a:endParaRPr lang="en-US"/>
        </a:p>
      </dgm:t>
    </dgm:pt>
    <dgm:pt modelId="{3D5B3B92-69A3-4134-AB0A-FA5A2BA70FC5}" type="sibTrans" cxnId="{334BAE28-3416-4ECC-BC07-2D55DE9DB68C}">
      <dgm:prSet/>
      <dgm:spPr/>
      <dgm:t>
        <a:bodyPr/>
        <a:lstStyle/>
        <a:p>
          <a:endParaRPr lang="en-US"/>
        </a:p>
      </dgm:t>
    </dgm:pt>
    <dgm:pt modelId="{8C3348CD-F867-4549-A1FF-792A83F38D40}">
      <dgm:prSet phldrT="[Text]"/>
      <dgm:spPr/>
      <dgm:t>
        <a:bodyPr/>
        <a:lstStyle/>
        <a:p>
          <a:r>
            <a:rPr lang="en-US" dirty="0"/>
            <a:t>Professional Qualifications Evaluations Branch (PQEB)</a:t>
          </a:r>
        </a:p>
      </dgm:t>
    </dgm:pt>
    <dgm:pt modelId="{A9826B33-22E2-412C-8D01-82A065AA1248}" type="parTrans" cxnId="{8B9A53AE-D9E6-44EC-AB49-E748A56FF55C}">
      <dgm:prSet/>
      <dgm:spPr/>
      <dgm:t>
        <a:bodyPr/>
        <a:lstStyle/>
        <a:p>
          <a:endParaRPr lang="en-US"/>
        </a:p>
      </dgm:t>
    </dgm:pt>
    <dgm:pt modelId="{8A9F6C6A-9F41-49B4-B17B-FB6BAA1CDED9}" type="sibTrans" cxnId="{8B9A53AE-D9E6-44EC-AB49-E748A56FF55C}">
      <dgm:prSet/>
      <dgm:spPr/>
      <dgm:t>
        <a:bodyPr/>
        <a:lstStyle/>
        <a:p>
          <a:endParaRPr lang="en-US"/>
        </a:p>
      </dgm:t>
    </dgm:pt>
    <dgm:pt modelId="{7F9776F0-B396-4AB2-B204-3B6DDC75E149}">
      <dgm:prSet phldrT="[Text]"/>
      <dgm:spPr/>
      <dgm:t>
        <a:bodyPr/>
        <a:lstStyle/>
        <a:p>
          <a:pPr algn="l"/>
          <a:endParaRPr lang="en-US" dirty="0"/>
        </a:p>
      </dgm:t>
    </dgm:pt>
    <dgm:pt modelId="{ED903610-A9A6-4AAC-98F5-BB53B71D134F}" type="parTrans" cxnId="{35E1965D-2159-4CCC-B70C-9D19BA239126}">
      <dgm:prSet/>
      <dgm:spPr/>
      <dgm:t>
        <a:bodyPr/>
        <a:lstStyle/>
        <a:p>
          <a:endParaRPr lang="en-US"/>
        </a:p>
      </dgm:t>
    </dgm:pt>
    <dgm:pt modelId="{A9DB9D58-A0C8-469F-B69C-30E6E368B82D}" type="sibTrans" cxnId="{35E1965D-2159-4CCC-B70C-9D19BA239126}">
      <dgm:prSet/>
      <dgm:spPr/>
      <dgm:t>
        <a:bodyPr/>
        <a:lstStyle/>
        <a:p>
          <a:endParaRPr lang="en-US"/>
        </a:p>
      </dgm:t>
    </dgm:pt>
    <dgm:pt modelId="{31F542C9-E4E4-42F6-8DF0-697E54EEB058}">
      <dgm:prSet phldrT="[Text]"/>
      <dgm:spPr/>
      <dgm:t>
        <a:bodyPr/>
        <a:lstStyle/>
        <a:p>
          <a:r>
            <a:rPr lang="en-US" dirty="0"/>
            <a:t>MMC Issued</a:t>
          </a:r>
        </a:p>
      </dgm:t>
    </dgm:pt>
    <dgm:pt modelId="{FA33635C-F495-4D74-90A4-9A20890D69AE}" type="parTrans" cxnId="{5A5C4790-6A63-4CE7-9848-294B41E8B0CF}">
      <dgm:prSet/>
      <dgm:spPr/>
      <dgm:t>
        <a:bodyPr/>
        <a:lstStyle/>
        <a:p>
          <a:endParaRPr lang="en-US"/>
        </a:p>
      </dgm:t>
    </dgm:pt>
    <dgm:pt modelId="{4B71F6DA-51EC-4B06-931B-E3E5EBB2380A}" type="sibTrans" cxnId="{5A5C4790-6A63-4CE7-9848-294B41E8B0CF}">
      <dgm:prSet/>
      <dgm:spPr/>
      <dgm:t>
        <a:bodyPr/>
        <a:lstStyle/>
        <a:p>
          <a:endParaRPr lang="en-US"/>
        </a:p>
      </dgm:t>
    </dgm:pt>
    <dgm:pt modelId="{73E26264-484D-4F63-96BE-3792E40919B6}">
      <dgm:prSet phldrT="[Text]"/>
      <dgm:spPr/>
      <dgm:t>
        <a:bodyPr/>
        <a:lstStyle/>
        <a:p>
          <a:r>
            <a:rPr lang="en-US" dirty="0"/>
            <a:t>Application Package Submitted</a:t>
          </a:r>
        </a:p>
      </dgm:t>
    </dgm:pt>
    <dgm:pt modelId="{CA84ED75-5ED6-4719-9D5A-D218454CE93B}" type="parTrans" cxnId="{1D733DAD-ADC1-4E92-BE4A-1A3E19B28E10}">
      <dgm:prSet/>
      <dgm:spPr/>
      <dgm:t>
        <a:bodyPr/>
        <a:lstStyle/>
        <a:p>
          <a:endParaRPr lang="en-US"/>
        </a:p>
      </dgm:t>
    </dgm:pt>
    <dgm:pt modelId="{59AA9050-9B08-4886-9F68-9BE5D7049422}" type="sibTrans" cxnId="{1D733DAD-ADC1-4E92-BE4A-1A3E19B28E10}">
      <dgm:prSet/>
      <dgm:spPr/>
      <dgm:t>
        <a:bodyPr/>
        <a:lstStyle/>
        <a:p>
          <a:endParaRPr lang="en-US"/>
        </a:p>
      </dgm:t>
    </dgm:pt>
    <dgm:pt modelId="{C86A379F-945B-4E81-9A6D-DECDB30380C8}">
      <dgm:prSet phldrT="[Text]"/>
      <dgm:spPr/>
      <dgm:t>
        <a:bodyPr/>
        <a:lstStyle/>
        <a:p>
          <a:endParaRPr lang="en-US" dirty="0"/>
        </a:p>
      </dgm:t>
    </dgm:pt>
    <dgm:pt modelId="{606B6050-2BC7-42A9-8547-2609CEE4CEAE}" type="sibTrans" cxnId="{36244FB7-263A-4903-A585-53EA4BCDE828}">
      <dgm:prSet/>
      <dgm:spPr/>
      <dgm:t>
        <a:bodyPr/>
        <a:lstStyle/>
        <a:p>
          <a:endParaRPr lang="en-US"/>
        </a:p>
      </dgm:t>
    </dgm:pt>
    <dgm:pt modelId="{101CB5D9-B769-4BA0-A589-0ED10DB82441}" type="parTrans" cxnId="{36244FB7-263A-4903-A585-53EA4BCDE828}">
      <dgm:prSet/>
      <dgm:spPr/>
      <dgm:t>
        <a:bodyPr/>
        <a:lstStyle/>
        <a:p>
          <a:endParaRPr lang="en-US"/>
        </a:p>
      </dgm:t>
    </dgm:pt>
    <dgm:pt modelId="{17DCD37D-E1CF-4720-BD25-CB2E977B8252}">
      <dgm:prSet phldrT="[Text]"/>
      <dgm:spPr/>
      <dgm:t>
        <a:bodyPr/>
        <a:lstStyle/>
        <a:p>
          <a:endParaRPr lang="en-US" dirty="0"/>
        </a:p>
      </dgm:t>
    </dgm:pt>
    <dgm:pt modelId="{5E086809-E543-429D-8129-55080D4A95AF}" type="parTrans" cxnId="{5B1E0AF0-EE4C-485A-9F86-9B7634116D88}">
      <dgm:prSet/>
      <dgm:spPr/>
      <dgm:t>
        <a:bodyPr/>
        <a:lstStyle/>
        <a:p>
          <a:endParaRPr lang="en-US"/>
        </a:p>
      </dgm:t>
    </dgm:pt>
    <dgm:pt modelId="{195209FD-70A3-4EFA-8067-1A09422987DE}" type="sibTrans" cxnId="{5B1E0AF0-EE4C-485A-9F86-9B7634116D88}">
      <dgm:prSet/>
      <dgm:spPr/>
      <dgm:t>
        <a:bodyPr/>
        <a:lstStyle/>
        <a:p>
          <a:endParaRPr lang="en-US"/>
        </a:p>
      </dgm:t>
    </dgm:pt>
    <dgm:pt modelId="{8796F3E3-6135-4C54-8A60-C629E9404268}">
      <dgm:prSet phldrT="[Text]"/>
      <dgm:spPr/>
      <dgm:t>
        <a:bodyPr/>
        <a:lstStyle/>
        <a:p>
          <a:endParaRPr lang="en-US" dirty="0"/>
        </a:p>
      </dgm:t>
    </dgm:pt>
    <dgm:pt modelId="{1CAC324B-015B-4377-BD27-6915BD13A94E}" type="parTrans" cxnId="{B63CC938-E57D-4BB5-88B1-3BECC9FCFC99}">
      <dgm:prSet/>
      <dgm:spPr/>
      <dgm:t>
        <a:bodyPr/>
        <a:lstStyle/>
        <a:p>
          <a:endParaRPr lang="en-US"/>
        </a:p>
      </dgm:t>
    </dgm:pt>
    <dgm:pt modelId="{91D55E8F-0115-4096-B2CC-C2382D06F747}" type="sibTrans" cxnId="{B63CC938-E57D-4BB5-88B1-3BECC9FCFC99}">
      <dgm:prSet/>
      <dgm:spPr/>
      <dgm:t>
        <a:bodyPr/>
        <a:lstStyle/>
        <a:p>
          <a:endParaRPr lang="en-US"/>
        </a:p>
      </dgm:t>
    </dgm:pt>
    <dgm:pt modelId="{782CE3EA-3145-4561-80C7-62EAA7F5D096}" type="pres">
      <dgm:prSet presAssocID="{D47D9EF2-C2B6-4650-AD18-4233A61BF484}" presName="Name0" presStyleCnt="0">
        <dgm:presLayoutVars>
          <dgm:dir/>
          <dgm:animLvl val="lvl"/>
          <dgm:resizeHandles val="exact"/>
        </dgm:presLayoutVars>
      </dgm:prSet>
      <dgm:spPr/>
    </dgm:pt>
    <dgm:pt modelId="{2AAD0848-D9AC-417C-A422-376CFC7CEE5F}" type="pres">
      <dgm:prSet presAssocID="{17DCD37D-E1CF-4720-BD25-CB2E977B8252}" presName="compositeNode" presStyleCnt="0">
        <dgm:presLayoutVars>
          <dgm:bulletEnabled val="1"/>
        </dgm:presLayoutVars>
      </dgm:prSet>
      <dgm:spPr/>
    </dgm:pt>
    <dgm:pt modelId="{03C0D07A-F458-4B42-BA44-0787E48A1CAF}" type="pres">
      <dgm:prSet presAssocID="{17DCD37D-E1CF-4720-BD25-CB2E977B8252}" presName="bgRect" presStyleLbl="node1" presStyleIdx="0" presStyleCnt="5"/>
      <dgm:spPr/>
    </dgm:pt>
    <dgm:pt modelId="{A3BF12AE-1743-4662-82E5-0A01BA68C832}" type="pres">
      <dgm:prSet presAssocID="{17DCD37D-E1CF-4720-BD25-CB2E977B8252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5D68D358-3E56-407B-872C-A5423892A28C}" type="pres">
      <dgm:prSet presAssocID="{17DCD37D-E1CF-4720-BD25-CB2E977B8252}" presName="childNode" presStyleLbl="node1" presStyleIdx="0" presStyleCnt="5">
        <dgm:presLayoutVars>
          <dgm:bulletEnabled val="1"/>
        </dgm:presLayoutVars>
      </dgm:prSet>
      <dgm:spPr/>
    </dgm:pt>
    <dgm:pt modelId="{60BA80CB-A18D-4807-9816-B031868B6E71}" type="pres">
      <dgm:prSet presAssocID="{195209FD-70A3-4EFA-8067-1A09422987DE}" presName="hSp" presStyleCnt="0"/>
      <dgm:spPr/>
    </dgm:pt>
    <dgm:pt modelId="{D0B23201-ECAD-4C6E-9056-835A419D316A}" type="pres">
      <dgm:prSet presAssocID="{195209FD-70A3-4EFA-8067-1A09422987DE}" presName="vProcSp" presStyleCnt="0"/>
      <dgm:spPr/>
    </dgm:pt>
    <dgm:pt modelId="{282CE00A-4CE5-4673-BF2F-E1062227F2FF}" type="pres">
      <dgm:prSet presAssocID="{195209FD-70A3-4EFA-8067-1A09422987DE}" presName="vSp1" presStyleCnt="0"/>
      <dgm:spPr/>
    </dgm:pt>
    <dgm:pt modelId="{31D91F28-D9E4-4067-B1D1-D73609E4A8F5}" type="pres">
      <dgm:prSet presAssocID="{195209FD-70A3-4EFA-8067-1A09422987DE}" presName="simulatedConn" presStyleLbl="solidFgAcc1" presStyleIdx="0" presStyleCnt="4"/>
      <dgm:spPr/>
    </dgm:pt>
    <dgm:pt modelId="{56EC0363-8654-4467-8839-0658CAEE5548}" type="pres">
      <dgm:prSet presAssocID="{195209FD-70A3-4EFA-8067-1A09422987DE}" presName="vSp2" presStyleCnt="0"/>
      <dgm:spPr/>
    </dgm:pt>
    <dgm:pt modelId="{ACB7F191-2013-46D2-81F6-71AE6F522178}" type="pres">
      <dgm:prSet presAssocID="{195209FD-70A3-4EFA-8067-1A09422987DE}" presName="sibTrans" presStyleCnt="0"/>
      <dgm:spPr/>
    </dgm:pt>
    <dgm:pt modelId="{4D296443-571E-4F1A-8781-FCD62BBA9E22}" type="pres">
      <dgm:prSet presAssocID="{7F9776F0-B396-4AB2-B204-3B6DDC75E149}" presName="compositeNode" presStyleCnt="0">
        <dgm:presLayoutVars>
          <dgm:bulletEnabled val="1"/>
        </dgm:presLayoutVars>
      </dgm:prSet>
      <dgm:spPr/>
    </dgm:pt>
    <dgm:pt modelId="{A8331614-74AB-436E-B3F5-AB2FB48A2B05}" type="pres">
      <dgm:prSet presAssocID="{7F9776F0-B396-4AB2-B204-3B6DDC75E149}" presName="bgRect" presStyleLbl="node1" presStyleIdx="1" presStyleCnt="5"/>
      <dgm:spPr/>
    </dgm:pt>
    <dgm:pt modelId="{83FC7D1A-74D0-4C60-90E9-A4EC868FBF9A}" type="pres">
      <dgm:prSet presAssocID="{7F9776F0-B396-4AB2-B204-3B6DDC75E14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CDF75F2B-2154-4EEB-A92F-FF592AC41058}" type="pres">
      <dgm:prSet presAssocID="{7F9776F0-B396-4AB2-B204-3B6DDC75E149}" presName="childNode" presStyleLbl="node1" presStyleIdx="1" presStyleCnt="5">
        <dgm:presLayoutVars>
          <dgm:bulletEnabled val="1"/>
        </dgm:presLayoutVars>
      </dgm:prSet>
      <dgm:spPr/>
    </dgm:pt>
    <dgm:pt modelId="{8DC4FFF6-1B6E-437C-8AE6-F9BC98859E84}" type="pres">
      <dgm:prSet presAssocID="{A9DB9D58-A0C8-469F-B69C-30E6E368B82D}" presName="hSp" presStyleCnt="0"/>
      <dgm:spPr/>
    </dgm:pt>
    <dgm:pt modelId="{88827AF3-B674-41D9-BCC3-E351C8D6A93E}" type="pres">
      <dgm:prSet presAssocID="{A9DB9D58-A0C8-469F-B69C-30E6E368B82D}" presName="vProcSp" presStyleCnt="0"/>
      <dgm:spPr/>
    </dgm:pt>
    <dgm:pt modelId="{85A44A39-19CB-4F57-AEBE-2B75ED2C4501}" type="pres">
      <dgm:prSet presAssocID="{A9DB9D58-A0C8-469F-B69C-30E6E368B82D}" presName="vSp1" presStyleCnt="0"/>
      <dgm:spPr/>
    </dgm:pt>
    <dgm:pt modelId="{02CDF7DD-C5FD-4E6C-B8A1-DAC206E5B498}" type="pres">
      <dgm:prSet presAssocID="{A9DB9D58-A0C8-469F-B69C-30E6E368B82D}" presName="simulatedConn" presStyleLbl="solidFgAcc1" presStyleIdx="1" presStyleCnt="4"/>
      <dgm:spPr/>
    </dgm:pt>
    <dgm:pt modelId="{B778E75F-9933-4FAF-98AF-29FB9EE24355}" type="pres">
      <dgm:prSet presAssocID="{A9DB9D58-A0C8-469F-B69C-30E6E368B82D}" presName="vSp2" presStyleCnt="0"/>
      <dgm:spPr/>
    </dgm:pt>
    <dgm:pt modelId="{BCF26F43-3FF2-4842-A0AC-7DC624B2191C}" type="pres">
      <dgm:prSet presAssocID="{A9DB9D58-A0C8-469F-B69C-30E6E368B82D}" presName="sibTrans" presStyleCnt="0"/>
      <dgm:spPr/>
    </dgm:pt>
    <dgm:pt modelId="{AC2E2EF3-75C2-4E4A-BAE5-AE6DEDA9DBA4}" type="pres">
      <dgm:prSet presAssocID="{06B9EAB5-EA40-4ED1-AF5B-14A84DD9351C}" presName="compositeNode" presStyleCnt="0">
        <dgm:presLayoutVars>
          <dgm:bulletEnabled val="1"/>
        </dgm:presLayoutVars>
      </dgm:prSet>
      <dgm:spPr/>
    </dgm:pt>
    <dgm:pt modelId="{3EB76D0A-4C2F-4965-90D6-A34651FE9385}" type="pres">
      <dgm:prSet presAssocID="{06B9EAB5-EA40-4ED1-AF5B-14A84DD9351C}" presName="bgRect" presStyleLbl="node1" presStyleIdx="2" presStyleCnt="5"/>
      <dgm:spPr/>
    </dgm:pt>
    <dgm:pt modelId="{E5AB0796-58F2-4A3A-B391-02FC8963B41C}" type="pres">
      <dgm:prSet presAssocID="{06B9EAB5-EA40-4ED1-AF5B-14A84DD9351C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EAFB2C25-217F-4A02-B227-745A9E448168}" type="pres">
      <dgm:prSet presAssocID="{06B9EAB5-EA40-4ED1-AF5B-14A84DD9351C}" presName="childNode" presStyleLbl="node1" presStyleIdx="2" presStyleCnt="5">
        <dgm:presLayoutVars>
          <dgm:bulletEnabled val="1"/>
        </dgm:presLayoutVars>
      </dgm:prSet>
      <dgm:spPr/>
    </dgm:pt>
    <dgm:pt modelId="{AE70ED3C-B453-4DFF-A9DD-0D539452FEFA}" type="pres">
      <dgm:prSet presAssocID="{5E6956F6-B8AC-49D7-84C5-61F147443A06}" presName="hSp" presStyleCnt="0"/>
      <dgm:spPr/>
    </dgm:pt>
    <dgm:pt modelId="{F2300120-B557-4F69-8EF0-0239418E8644}" type="pres">
      <dgm:prSet presAssocID="{5E6956F6-B8AC-49D7-84C5-61F147443A06}" presName="vProcSp" presStyleCnt="0"/>
      <dgm:spPr/>
    </dgm:pt>
    <dgm:pt modelId="{A03A308D-1A87-4806-B0F5-5E427A3FD148}" type="pres">
      <dgm:prSet presAssocID="{5E6956F6-B8AC-49D7-84C5-61F147443A06}" presName="vSp1" presStyleCnt="0"/>
      <dgm:spPr/>
    </dgm:pt>
    <dgm:pt modelId="{FC227238-21B1-43A5-8EE7-5FACBD142567}" type="pres">
      <dgm:prSet presAssocID="{5E6956F6-B8AC-49D7-84C5-61F147443A06}" presName="simulatedConn" presStyleLbl="solidFgAcc1" presStyleIdx="2" presStyleCnt="4"/>
      <dgm:spPr/>
    </dgm:pt>
    <dgm:pt modelId="{9DF0E0AA-04F6-4B2E-9CB6-B78BD459C618}" type="pres">
      <dgm:prSet presAssocID="{5E6956F6-B8AC-49D7-84C5-61F147443A06}" presName="vSp2" presStyleCnt="0"/>
      <dgm:spPr/>
    </dgm:pt>
    <dgm:pt modelId="{6A8103EB-7996-417B-B930-336812CAF127}" type="pres">
      <dgm:prSet presAssocID="{5E6956F6-B8AC-49D7-84C5-61F147443A06}" presName="sibTrans" presStyleCnt="0"/>
      <dgm:spPr/>
    </dgm:pt>
    <dgm:pt modelId="{47D55C3D-539A-4BFE-93A1-E9F545A396EA}" type="pres">
      <dgm:prSet presAssocID="{C86A379F-945B-4E81-9A6D-DECDB30380C8}" presName="compositeNode" presStyleCnt="0">
        <dgm:presLayoutVars>
          <dgm:bulletEnabled val="1"/>
        </dgm:presLayoutVars>
      </dgm:prSet>
      <dgm:spPr/>
    </dgm:pt>
    <dgm:pt modelId="{E73638EE-2809-4682-B47D-2694EF545AF1}" type="pres">
      <dgm:prSet presAssocID="{C86A379F-945B-4E81-9A6D-DECDB30380C8}" presName="bgRect" presStyleLbl="node1" presStyleIdx="3" presStyleCnt="5"/>
      <dgm:spPr/>
    </dgm:pt>
    <dgm:pt modelId="{734BEBAA-9517-42C8-9E14-5F08A7A1F578}" type="pres">
      <dgm:prSet presAssocID="{C86A379F-945B-4E81-9A6D-DECDB30380C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DD68AE60-87F8-4603-8CDB-1B0A7F2F51B3}" type="pres">
      <dgm:prSet presAssocID="{C86A379F-945B-4E81-9A6D-DECDB30380C8}" presName="childNode" presStyleLbl="node1" presStyleIdx="3" presStyleCnt="5">
        <dgm:presLayoutVars>
          <dgm:bulletEnabled val="1"/>
        </dgm:presLayoutVars>
      </dgm:prSet>
      <dgm:spPr/>
    </dgm:pt>
    <dgm:pt modelId="{A5F8850B-AC93-493A-A506-E16FE9F5D63A}" type="pres">
      <dgm:prSet presAssocID="{606B6050-2BC7-42A9-8547-2609CEE4CEAE}" presName="hSp" presStyleCnt="0"/>
      <dgm:spPr/>
    </dgm:pt>
    <dgm:pt modelId="{B81D4164-6031-41B8-8C06-494448474BFC}" type="pres">
      <dgm:prSet presAssocID="{606B6050-2BC7-42A9-8547-2609CEE4CEAE}" presName="vProcSp" presStyleCnt="0"/>
      <dgm:spPr/>
    </dgm:pt>
    <dgm:pt modelId="{7AF2AF18-623E-4CFE-B98A-C25E015D678F}" type="pres">
      <dgm:prSet presAssocID="{606B6050-2BC7-42A9-8547-2609CEE4CEAE}" presName="vSp1" presStyleCnt="0"/>
      <dgm:spPr/>
    </dgm:pt>
    <dgm:pt modelId="{ACF259A5-B41B-490E-9D94-2BD9881C346C}" type="pres">
      <dgm:prSet presAssocID="{606B6050-2BC7-42A9-8547-2609CEE4CEAE}" presName="simulatedConn" presStyleLbl="solidFgAcc1" presStyleIdx="3" presStyleCnt="4"/>
      <dgm:spPr/>
    </dgm:pt>
    <dgm:pt modelId="{0501E26F-1ECF-404E-BF85-151C4A76A790}" type="pres">
      <dgm:prSet presAssocID="{606B6050-2BC7-42A9-8547-2609CEE4CEAE}" presName="vSp2" presStyleCnt="0"/>
      <dgm:spPr/>
    </dgm:pt>
    <dgm:pt modelId="{5BF829BA-99E7-4CB1-BFC7-DC9A428B4B0C}" type="pres">
      <dgm:prSet presAssocID="{606B6050-2BC7-42A9-8547-2609CEE4CEAE}" presName="sibTrans" presStyleCnt="0"/>
      <dgm:spPr/>
    </dgm:pt>
    <dgm:pt modelId="{A674BF22-24EF-4E33-B047-747E8E5E12F9}" type="pres">
      <dgm:prSet presAssocID="{8796F3E3-6135-4C54-8A60-C629E9404268}" presName="compositeNode" presStyleCnt="0">
        <dgm:presLayoutVars>
          <dgm:bulletEnabled val="1"/>
        </dgm:presLayoutVars>
      </dgm:prSet>
      <dgm:spPr/>
    </dgm:pt>
    <dgm:pt modelId="{CB1E5570-9196-4D50-861C-2BDBA3820672}" type="pres">
      <dgm:prSet presAssocID="{8796F3E3-6135-4C54-8A60-C629E9404268}" presName="bgRect" presStyleLbl="node1" presStyleIdx="4" presStyleCnt="5"/>
      <dgm:spPr/>
    </dgm:pt>
    <dgm:pt modelId="{191EF27D-99CF-4876-8D59-A3C928F0B1A4}" type="pres">
      <dgm:prSet presAssocID="{8796F3E3-6135-4C54-8A60-C629E9404268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B6B59D7C-2D36-4A48-9624-0D2205071E0A}" type="pres">
      <dgm:prSet presAssocID="{8796F3E3-6135-4C54-8A60-C629E9404268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C6DA40B-BDB7-4D6C-843C-8282CF7F39BC}" type="presOf" srcId="{8796F3E3-6135-4C54-8A60-C629E9404268}" destId="{CB1E5570-9196-4D50-861C-2BDBA3820672}" srcOrd="0" destOrd="0" presId="urn:microsoft.com/office/officeart/2005/8/layout/hProcess7"/>
    <dgm:cxn modelId="{4824630E-F1CD-4050-A5A1-6F2C30695F8B}" type="presOf" srcId="{8C3348CD-F867-4549-A1FF-792A83F38D40}" destId="{DD68AE60-87F8-4603-8CDB-1B0A7F2F51B3}" srcOrd="0" destOrd="0" presId="urn:microsoft.com/office/officeart/2005/8/layout/hProcess7"/>
    <dgm:cxn modelId="{DCB4811A-0EC9-4917-AF30-9A0A0177ACA9}" type="presOf" srcId="{C86A379F-945B-4E81-9A6D-DECDB30380C8}" destId="{734BEBAA-9517-42C8-9E14-5F08A7A1F578}" srcOrd="1" destOrd="0" presId="urn:microsoft.com/office/officeart/2005/8/layout/hProcess7"/>
    <dgm:cxn modelId="{EA780825-5865-4765-AABE-4D683515F77E}" srcId="{7F9776F0-B396-4AB2-B204-3B6DDC75E149}" destId="{0AD4E1DE-D175-444B-8FBB-2CA514ED16CE}" srcOrd="0" destOrd="0" parTransId="{D922FFEE-43D2-4C6A-B776-87B9DD213C91}" sibTransId="{40FE973F-D1A8-4720-B3F1-31D35F4869FC}"/>
    <dgm:cxn modelId="{D40E7726-DE59-4E90-8181-1471EE691255}" type="presOf" srcId="{17DCD37D-E1CF-4720-BD25-CB2E977B8252}" destId="{A3BF12AE-1743-4662-82E5-0A01BA68C832}" srcOrd="1" destOrd="0" presId="urn:microsoft.com/office/officeart/2005/8/layout/hProcess7"/>
    <dgm:cxn modelId="{334BAE28-3416-4ECC-BC07-2D55DE9DB68C}" srcId="{06B9EAB5-EA40-4ED1-AF5B-14A84DD9351C}" destId="{7839CE04-BCB3-4933-91CD-A96D76F4FE16}" srcOrd="0" destOrd="0" parTransId="{02CD8F57-30CF-4293-8EAA-5EDB19B883BE}" sibTransId="{3D5B3B92-69A3-4134-AB0A-FA5A2BA70FC5}"/>
    <dgm:cxn modelId="{B63CC938-E57D-4BB5-88B1-3BECC9FCFC99}" srcId="{D47D9EF2-C2B6-4650-AD18-4233A61BF484}" destId="{8796F3E3-6135-4C54-8A60-C629E9404268}" srcOrd="4" destOrd="0" parTransId="{1CAC324B-015B-4377-BD27-6915BD13A94E}" sibTransId="{91D55E8F-0115-4096-B2CC-C2382D06F747}"/>
    <dgm:cxn modelId="{61E89B3B-0F16-417E-A68F-7165F1500D01}" type="presOf" srcId="{D47D9EF2-C2B6-4650-AD18-4233A61BF484}" destId="{782CE3EA-3145-4561-80C7-62EAA7F5D096}" srcOrd="0" destOrd="0" presId="urn:microsoft.com/office/officeart/2005/8/layout/hProcess7"/>
    <dgm:cxn modelId="{15A27452-A2AC-4AE4-A3DA-77BFC7A89E4C}" type="presOf" srcId="{C86A379F-945B-4E81-9A6D-DECDB30380C8}" destId="{E73638EE-2809-4682-B47D-2694EF545AF1}" srcOrd="0" destOrd="0" presId="urn:microsoft.com/office/officeart/2005/8/layout/hProcess7"/>
    <dgm:cxn modelId="{1137FA56-6D39-49F6-95D6-CBAA6AD3180D}" type="presOf" srcId="{73E26264-484D-4F63-96BE-3792E40919B6}" destId="{5D68D358-3E56-407B-872C-A5423892A28C}" srcOrd="0" destOrd="0" presId="urn:microsoft.com/office/officeart/2005/8/layout/hProcess7"/>
    <dgm:cxn modelId="{35E1965D-2159-4CCC-B70C-9D19BA239126}" srcId="{D47D9EF2-C2B6-4650-AD18-4233A61BF484}" destId="{7F9776F0-B396-4AB2-B204-3B6DDC75E149}" srcOrd="1" destOrd="0" parTransId="{ED903610-A9A6-4AAC-98F5-BB53B71D134F}" sibTransId="{A9DB9D58-A0C8-469F-B69C-30E6E368B82D}"/>
    <dgm:cxn modelId="{8619B679-0C15-4A76-9B7D-4F6D4A2969F1}" type="presOf" srcId="{7F9776F0-B396-4AB2-B204-3B6DDC75E149}" destId="{83FC7D1A-74D0-4C60-90E9-A4EC868FBF9A}" srcOrd="1" destOrd="0" presId="urn:microsoft.com/office/officeart/2005/8/layout/hProcess7"/>
    <dgm:cxn modelId="{04A2917F-C3E9-429C-BF62-4053BA22076C}" type="presOf" srcId="{06B9EAB5-EA40-4ED1-AF5B-14A84DD9351C}" destId="{E5AB0796-58F2-4A3A-B391-02FC8963B41C}" srcOrd="1" destOrd="0" presId="urn:microsoft.com/office/officeart/2005/8/layout/hProcess7"/>
    <dgm:cxn modelId="{5A5C4790-6A63-4CE7-9848-294B41E8B0CF}" srcId="{8796F3E3-6135-4C54-8A60-C629E9404268}" destId="{31F542C9-E4E4-42F6-8DF0-697E54EEB058}" srcOrd="0" destOrd="0" parTransId="{FA33635C-F495-4D74-90A4-9A20890D69AE}" sibTransId="{4B71F6DA-51EC-4B06-931B-E3E5EBB2380A}"/>
    <dgm:cxn modelId="{2ECDE196-1AA5-45F5-8366-864A8D034031}" type="presOf" srcId="{31F542C9-E4E4-42F6-8DF0-697E54EEB058}" destId="{B6B59D7C-2D36-4A48-9624-0D2205071E0A}" srcOrd="0" destOrd="0" presId="urn:microsoft.com/office/officeart/2005/8/layout/hProcess7"/>
    <dgm:cxn modelId="{C51F8A9C-D018-4977-A07F-857C42440EAD}" srcId="{D47D9EF2-C2B6-4650-AD18-4233A61BF484}" destId="{06B9EAB5-EA40-4ED1-AF5B-14A84DD9351C}" srcOrd="2" destOrd="0" parTransId="{814894F1-2ECD-4976-AE8F-8FC6E8EA09FF}" sibTransId="{5E6956F6-B8AC-49D7-84C5-61F147443A06}"/>
    <dgm:cxn modelId="{1D733DAD-ADC1-4E92-BE4A-1A3E19B28E10}" srcId="{17DCD37D-E1CF-4720-BD25-CB2E977B8252}" destId="{73E26264-484D-4F63-96BE-3792E40919B6}" srcOrd="0" destOrd="0" parTransId="{CA84ED75-5ED6-4719-9D5A-D218454CE93B}" sibTransId="{59AA9050-9B08-4886-9F68-9BE5D7049422}"/>
    <dgm:cxn modelId="{8B9A53AE-D9E6-44EC-AB49-E748A56FF55C}" srcId="{C86A379F-945B-4E81-9A6D-DECDB30380C8}" destId="{8C3348CD-F867-4549-A1FF-792A83F38D40}" srcOrd="0" destOrd="0" parTransId="{A9826B33-22E2-412C-8D01-82A065AA1248}" sibTransId="{8A9F6C6A-9F41-49B4-B17B-FB6BAA1CDED9}"/>
    <dgm:cxn modelId="{8E2AD1B2-D087-4D67-9859-936213A44851}" type="presOf" srcId="{8796F3E3-6135-4C54-8A60-C629E9404268}" destId="{191EF27D-99CF-4876-8D59-A3C928F0B1A4}" srcOrd="1" destOrd="0" presId="urn:microsoft.com/office/officeart/2005/8/layout/hProcess7"/>
    <dgm:cxn modelId="{36244FB7-263A-4903-A585-53EA4BCDE828}" srcId="{D47D9EF2-C2B6-4650-AD18-4233A61BF484}" destId="{C86A379F-945B-4E81-9A6D-DECDB30380C8}" srcOrd="3" destOrd="0" parTransId="{101CB5D9-B769-4BA0-A589-0ED10DB82441}" sibTransId="{606B6050-2BC7-42A9-8547-2609CEE4CEAE}"/>
    <dgm:cxn modelId="{A3C275BB-0DC0-4F1D-B4BF-2B2F300006DA}" type="presOf" srcId="{17DCD37D-E1CF-4720-BD25-CB2E977B8252}" destId="{03C0D07A-F458-4B42-BA44-0787E48A1CAF}" srcOrd="0" destOrd="0" presId="urn:microsoft.com/office/officeart/2005/8/layout/hProcess7"/>
    <dgm:cxn modelId="{F4C9CDC2-BD0F-4EE1-B3F6-2B897CE5E346}" type="presOf" srcId="{06B9EAB5-EA40-4ED1-AF5B-14A84DD9351C}" destId="{3EB76D0A-4C2F-4965-90D6-A34651FE9385}" srcOrd="0" destOrd="0" presId="urn:microsoft.com/office/officeart/2005/8/layout/hProcess7"/>
    <dgm:cxn modelId="{C433C2D9-B0B0-4B8E-B04C-7E6458406B98}" type="presOf" srcId="{7839CE04-BCB3-4933-91CD-A96D76F4FE16}" destId="{EAFB2C25-217F-4A02-B227-745A9E448168}" srcOrd="0" destOrd="0" presId="urn:microsoft.com/office/officeart/2005/8/layout/hProcess7"/>
    <dgm:cxn modelId="{138009E9-2257-4CB7-8231-7E1CA13138E7}" type="presOf" srcId="{7F9776F0-B396-4AB2-B204-3B6DDC75E149}" destId="{A8331614-74AB-436E-B3F5-AB2FB48A2B05}" srcOrd="0" destOrd="0" presId="urn:microsoft.com/office/officeart/2005/8/layout/hProcess7"/>
    <dgm:cxn modelId="{89CBFDEC-E29A-4B4A-B3D7-610C583CC8AF}" type="presOf" srcId="{0AD4E1DE-D175-444B-8FBB-2CA514ED16CE}" destId="{CDF75F2B-2154-4EEB-A92F-FF592AC41058}" srcOrd="0" destOrd="0" presId="urn:microsoft.com/office/officeart/2005/8/layout/hProcess7"/>
    <dgm:cxn modelId="{5B1E0AF0-EE4C-485A-9F86-9B7634116D88}" srcId="{D47D9EF2-C2B6-4650-AD18-4233A61BF484}" destId="{17DCD37D-E1CF-4720-BD25-CB2E977B8252}" srcOrd="0" destOrd="0" parTransId="{5E086809-E543-429D-8129-55080D4A95AF}" sibTransId="{195209FD-70A3-4EFA-8067-1A09422987DE}"/>
    <dgm:cxn modelId="{AF9DC6CC-82DD-4C6A-A207-7441B45F71FB}" type="presParOf" srcId="{782CE3EA-3145-4561-80C7-62EAA7F5D096}" destId="{2AAD0848-D9AC-417C-A422-376CFC7CEE5F}" srcOrd="0" destOrd="0" presId="urn:microsoft.com/office/officeart/2005/8/layout/hProcess7"/>
    <dgm:cxn modelId="{4EAF9FC3-A80B-4CDC-9602-6EC8600BE98A}" type="presParOf" srcId="{2AAD0848-D9AC-417C-A422-376CFC7CEE5F}" destId="{03C0D07A-F458-4B42-BA44-0787E48A1CAF}" srcOrd="0" destOrd="0" presId="urn:microsoft.com/office/officeart/2005/8/layout/hProcess7"/>
    <dgm:cxn modelId="{171E3849-408C-478A-9C52-3C5370677D9D}" type="presParOf" srcId="{2AAD0848-D9AC-417C-A422-376CFC7CEE5F}" destId="{A3BF12AE-1743-4662-82E5-0A01BA68C832}" srcOrd="1" destOrd="0" presId="urn:microsoft.com/office/officeart/2005/8/layout/hProcess7"/>
    <dgm:cxn modelId="{1F601A95-64D3-472E-AEB4-8DF77FFC3896}" type="presParOf" srcId="{2AAD0848-D9AC-417C-A422-376CFC7CEE5F}" destId="{5D68D358-3E56-407B-872C-A5423892A28C}" srcOrd="2" destOrd="0" presId="urn:microsoft.com/office/officeart/2005/8/layout/hProcess7"/>
    <dgm:cxn modelId="{BE89D958-F3A6-459B-A3D1-AB3FD5DD11D9}" type="presParOf" srcId="{782CE3EA-3145-4561-80C7-62EAA7F5D096}" destId="{60BA80CB-A18D-4807-9816-B031868B6E71}" srcOrd="1" destOrd="0" presId="urn:microsoft.com/office/officeart/2005/8/layout/hProcess7"/>
    <dgm:cxn modelId="{28878F50-2937-4867-94F4-AF0D93F18CA7}" type="presParOf" srcId="{782CE3EA-3145-4561-80C7-62EAA7F5D096}" destId="{D0B23201-ECAD-4C6E-9056-835A419D316A}" srcOrd="2" destOrd="0" presId="urn:microsoft.com/office/officeart/2005/8/layout/hProcess7"/>
    <dgm:cxn modelId="{89BA05D8-7192-49B7-9B8B-8A9D1BC7C0C7}" type="presParOf" srcId="{D0B23201-ECAD-4C6E-9056-835A419D316A}" destId="{282CE00A-4CE5-4673-BF2F-E1062227F2FF}" srcOrd="0" destOrd="0" presId="urn:microsoft.com/office/officeart/2005/8/layout/hProcess7"/>
    <dgm:cxn modelId="{28312347-5A17-4DA8-85FF-E7B80FE203CA}" type="presParOf" srcId="{D0B23201-ECAD-4C6E-9056-835A419D316A}" destId="{31D91F28-D9E4-4067-B1D1-D73609E4A8F5}" srcOrd="1" destOrd="0" presId="urn:microsoft.com/office/officeart/2005/8/layout/hProcess7"/>
    <dgm:cxn modelId="{A6A83B1D-8A9E-4F63-AA60-DAC45D7F657D}" type="presParOf" srcId="{D0B23201-ECAD-4C6E-9056-835A419D316A}" destId="{56EC0363-8654-4467-8839-0658CAEE5548}" srcOrd="2" destOrd="0" presId="urn:microsoft.com/office/officeart/2005/8/layout/hProcess7"/>
    <dgm:cxn modelId="{B51DACBC-05F1-48C1-925C-F9D4ADEA8827}" type="presParOf" srcId="{782CE3EA-3145-4561-80C7-62EAA7F5D096}" destId="{ACB7F191-2013-46D2-81F6-71AE6F522178}" srcOrd="3" destOrd="0" presId="urn:microsoft.com/office/officeart/2005/8/layout/hProcess7"/>
    <dgm:cxn modelId="{26E7BF72-C7FE-406D-AA19-6F576F7092C3}" type="presParOf" srcId="{782CE3EA-3145-4561-80C7-62EAA7F5D096}" destId="{4D296443-571E-4F1A-8781-FCD62BBA9E22}" srcOrd="4" destOrd="0" presId="urn:microsoft.com/office/officeart/2005/8/layout/hProcess7"/>
    <dgm:cxn modelId="{52AFE7E6-78B6-41E3-93A8-26F184625470}" type="presParOf" srcId="{4D296443-571E-4F1A-8781-FCD62BBA9E22}" destId="{A8331614-74AB-436E-B3F5-AB2FB48A2B05}" srcOrd="0" destOrd="0" presId="urn:microsoft.com/office/officeart/2005/8/layout/hProcess7"/>
    <dgm:cxn modelId="{54D5978B-7245-43DE-B695-21EB786FF72B}" type="presParOf" srcId="{4D296443-571E-4F1A-8781-FCD62BBA9E22}" destId="{83FC7D1A-74D0-4C60-90E9-A4EC868FBF9A}" srcOrd="1" destOrd="0" presId="urn:microsoft.com/office/officeart/2005/8/layout/hProcess7"/>
    <dgm:cxn modelId="{0890A2DC-48C8-4BF9-88DE-B59E817F3103}" type="presParOf" srcId="{4D296443-571E-4F1A-8781-FCD62BBA9E22}" destId="{CDF75F2B-2154-4EEB-A92F-FF592AC41058}" srcOrd="2" destOrd="0" presId="urn:microsoft.com/office/officeart/2005/8/layout/hProcess7"/>
    <dgm:cxn modelId="{8B1AB030-86E4-437D-9ACB-820D3BFD34B4}" type="presParOf" srcId="{782CE3EA-3145-4561-80C7-62EAA7F5D096}" destId="{8DC4FFF6-1B6E-437C-8AE6-F9BC98859E84}" srcOrd="5" destOrd="0" presId="urn:microsoft.com/office/officeart/2005/8/layout/hProcess7"/>
    <dgm:cxn modelId="{80D7BE71-C286-4D8A-BFA7-E5498975328A}" type="presParOf" srcId="{782CE3EA-3145-4561-80C7-62EAA7F5D096}" destId="{88827AF3-B674-41D9-BCC3-E351C8D6A93E}" srcOrd="6" destOrd="0" presId="urn:microsoft.com/office/officeart/2005/8/layout/hProcess7"/>
    <dgm:cxn modelId="{C55DD430-C9FE-4E7F-A191-4A27384D0F38}" type="presParOf" srcId="{88827AF3-B674-41D9-BCC3-E351C8D6A93E}" destId="{85A44A39-19CB-4F57-AEBE-2B75ED2C4501}" srcOrd="0" destOrd="0" presId="urn:microsoft.com/office/officeart/2005/8/layout/hProcess7"/>
    <dgm:cxn modelId="{CE7F23F2-6D7D-49D7-A458-DED0073D488B}" type="presParOf" srcId="{88827AF3-B674-41D9-BCC3-E351C8D6A93E}" destId="{02CDF7DD-C5FD-4E6C-B8A1-DAC206E5B498}" srcOrd="1" destOrd="0" presId="urn:microsoft.com/office/officeart/2005/8/layout/hProcess7"/>
    <dgm:cxn modelId="{B0135A92-A3DC-4633-A54F-859A27F5DA53}" type="presParOf" srcId="{88827AF3-B674-41D9-BCC3-E351C8D6A93E}" destId="{B778E75F-9933-4FAF-98AF-29FB9EE24355}" srcOrd="2" destOrd="0" presId="urn:microsoft.com/office/officeart/2005/8/layout/hProcess7"/>
    <dgm:cxn modelId="{11A1152D-9FE0-42D8-A52E-B4BF5543E6F5}" type="presParOf" srcId="{782CE3EA-3145-4561-80C7-62EAA7F5D096}" destId="{BCF26F43-3FF2-4842-A0AC-7DC624B2191C}" srcOrd="7" destOrd="0" presId="urn:microsoft.com/office/officeart/2005/8/layout/hProcess7"/>
    <dgm:cxn modelId="{43C161EB-9800-4FD2-B9F3-1232DEC48474}" type="presParOf" srcId="{782CE3EA-3145-4561-80C7-62EAA7F5D096}" destId="{AC2E2EF3-75C2-4E4A-BAE5-AE6DEDA9DBA4}" srcOrd="8" destOrd="0" presId="urn:microsoft.com/office/officeart/2005/8/layout/hProcess7"/>
    <dgm:cxn modelId="{4DB07894-F771-44EB-A4CC-EC4A6201A6D3}" type="presParOf" srcId="{AC2E2EF3-75C2-4E4A-BAE5-AE6DEDA9DBA4}" destId="{3EB76D0A-4C2F-4965-90D6-A34651FE9385}" srcOrd="0" destOrd="0" presId="urn:microsoft.com/office/officeart/2005/8/layout/hProcess7"/>
    <dgm:cxn modelId="{42D3FC7E-EE12-4D05-8472-1820B92D61AE}" type="presParOf" srcId="{AC2E2EF3-75C2-4E4A-BAE5-AE6DEDA9DBA4}" destId="{E5AB0796-58F2-4A3A-B391-02FC8963B41C}" srcOrd="1" destOrd="0" presId="urn:microsoft.com/office/officeart/2005/8/layout/hProcess7"/>
    <dgm:cxn modelId="{B7B65B64-4781-4F66-879A-D72491ADFECF}" type="presParOf" srcId="{AC2E2EF3-75C2-4E4A-BAE5-AE6DEDA9DBA4}" destId="{EAFB2C25-217F-4A02-B227-745A9E448168}" srcOrd="2" destOrd="0" presId="urn:microsoft.com/office/officeart/2005/8/layout/hProcess7"/>
    <dgm:cxn modelId="{7012E30D-F6D8-4A15-A5D6-6192DFC18557}" type="presParOf" srcId="{782CE3EA-3145-4561-80C7-62EAA7F5D096}" destId="{AE70ED3C-B453-4DFF-A9DD-0D539452FEFA}" srcOrd="9" destOrd="0" presId="urn:microsoft.com/office/officeart/2005/8/layout/hProcess7"/>
    <dgm:cxn modelId="{60864E54-7791-460C-BA89-7628C9750C5B}" type="presParOf" srcId="{782CE3EA-3145-4561-80C7-62EAA7F5D096}" destId="{F2300120-B557-4F69-8EF0-0239418E8644}" srcOrd="10" destOrd="0" presId="urn:microsoft.com/office/officeart/2005/8/layout/hProcess7"/>
    <dgm:cxn modelId="{9CFC8252-28A0-4B57-B36D-AEB7B9580130}" type="presParOf" srcId="{F2300120-B557-4F69-8EF0-0239418E8644}" destId="{A03A308D-1A87-4806-B0F5-5E427A3FD148}" srcOrd="0" destOrd="0" presId="urn:microsoft.com/office/officeart/2005/8/layout/hProcess7"/>
    <dgm:cxn modelId="{E5496F99-4375-4E40-A604-74C21FD9EA89}" type="presParOf" srcId="{F2300120-B557-4F69-8EF0-0239418E8644}" destId="{FC227238-21B1-43A5-8EE7-5FACBD142567}" srcOrd="1" destOrd="0" presId="urn:microsoft.com/office/officeart/2005/8/layout/hProcess7"/>
    <dgm:cxn modelId="{3B877814-328D-45E2-B569-AA02CBEF8587}" type="presParOf" srcId="{F2300120-B557-4F69-8EF0-0239418E8644}" destId="{9DF0E0AA-04F6-4B2E-9CB6-B78BD459C618}" srcOrd="2" destOrd="0" presId="urn:microsoft.com/office/officeart/2005/8/layout/hProcess7"/>
    <dgm:cxn modelId="{A3AACB82-2B35-4842-B9D3-F4C0F4D564B4}" type="presParOf" srcId="{782CE3EA-3145-4561-80C7-62EAA7F5D096}" destId="{6A8103EB-7996-417B-B930-336812CAF127}" srcOrd="11" destOrd="0" presId="urn:microsoft.com/office/officeart/2005/8/layout/hProcess7"/>
    <dgm:cxn modelId="{32512BA2-5E73-4ED7-9B47-17305F178A1C}" type="presParOf" srcId="{782CE3EA-3145-4561-80C7-62EAA7F5D096}" destId="{47D55C3D-539A-4BFE-93A1-E9F545A396EA}" srcOrd="12" destOrd="0" presId="urn:microsoft.com/office/officeart/2005/8/layout/hProcess7"/>
    <dgm:cxn modelId="{75C5BC4E-6BE8-4133-937A-304A783F1954}" type="presParOf" srcId="{47D55C3D-539A-4BFE-93A1-E9F545A396EA}" destId="{E73638EE-2809-4682-B47D-2694EF545AF1}" srcOrd="0" destOrd="0" presId="urn:microsoft.com/office/officeart/2005/8/layout/hProcess7"/>
    <dgm:cxn modelId="{5BCFD435-8DA0-4030-92D3-DEE1C08B539F}" type="presParOf" srcId="{47D55C3D-539A-4BFE-93A1-E9F545A396EA}" destId="{734BEBAA-9517-42C8-9E14-5F08A7A1F578}" srcOrd="1" destOrd="0" presId="urn:microsoft.com/office/officeart/2005/8/layout/hProcess7"/>
    <dgm:cxn modelId="{A4B1DDCC-36A9-4389-90ED-C145083CB461}" type="presParOf" srcId="{47D55C3D-539A-4BFE-93A1-E9F545A396EA}" destId="{DD68AE60-87F8-4603-8CDB-1B0A7F2F51B3}" srcOrd="2" destOrd="0" presId="urn:microsoft.com/office/officeart/2005/8/layout/hProcess7"/>
    <dgm:cxn modelId="{81007D4E-4CFB-422F-B6BA-B95A5CA39FEE}" type="presParOf" srcId="{782CE3EA-3145-4561-80C7-62EAA7F5D096}" destId="{A5F8850B-AC93-493A-A506-E16FE9F5D63A}" srcOrd="13" destOrd="0" presId="urn:microsoft.com/office/officeart/2005/8/layout/hProcess7"/>
    <dgm:cxn modelId="{B815D8FA-2554-47E3-80A0-D7F0A3746275}" type="presParOf" srcId="{782CE3EA-3145-4561-80C7-62EAA7F5D096}" destId="{B81D4164-6031-41B8-8C06-494448474BFC}" srcOrd="14" destOrd="0" presId="urn:microsoft.com/office/officeart/2005/8/layout/hProcess7"/>
    <dgm:cxn modelId="{6F7DCECF-93D5-4660-A4EF-FE07E8409896}" type="presParOf" srcId="{B81D4164-6031-41B8-8C06-494448474BFC}" destId="{7AF2AF18-623E-4CFE-B98A-C25E015D678F}" srcOrd="0" destOrd="0" presId="urn:microsoft.com/office/officeart/2005/8/layout/hProcess7"/>
    <dgm:cxn modelId="{FE638902-9836-430D-8A36-7BF188223DED}" type="presParOf" srcId="{B81D4164-6031-41B8-8C06-494448474BFC}" destId="{ACF259A5-B41B-490E-9D94-2BD9881C346C}" srcOrd="1" destOrd="0" presId="urn:microsoft.com/office/officeart/2005/8/layout/hProcess7"/>
    <dgm:cxn modelId="{086C64D3-9D45-4D87-BB29-BEED72337C97}" type="presParOf" srcId="{B81D4164-6031-41B8-8C06-494448474BFC}" destId="{0501E26F-1ECF-404E-BF85-151C4A76A790}" srcOrd="2" destOrd="0" presId="urn:microsoft.com/office/officeart/2005/8/layout/hProcess7"/>
    <dgm:cxn modelId="{F485D416-C3FF-4890-9143-6BA209ED03B8}" type="presParOf" srcId="{782CE3EA-3145-4561-80C7-62EAA7F5D096}" destId="{5BF829BA-99E7-4CB1-BFC7-DC9A428B4B0C}" srcOrd="15" destOrd="0" presId="urn:microsoft.com/office/officeart/2005/8/layout/hProcess7"/>
    <dgm:cxn modelId="{DCF905CA-DE40-4D5F-BCCF-621CEFDD6EC0}" type="presParOf" srcId="{782CE3EA-3145-4561-80C7-62EAA7F5D096}" destId="{A674BF22-24EF-4E33-B047-747E8E5E12F9}" srcOrd="16" destOrd="0" presId="urn:microsoft.com/office/officeart/2005/8/layout/hProcess7"/>
    <dgm:cxn modelId="{66F39720-3C0F-4886-880A-1E234B3A4EA0}" type="presParOf" srcId="{A674BF22-24EF-4E33-B047-747E8E5E12F9}" destId="{CB1E5570-9196-4D50-861C-2BDBA3820672}" srcOrd="0" destOrd="0" presId="urn:microsoft.com/office/officeart/2005/8/layout/hProcess7"/>
    <dgm:cxn modelId="{53B6933D-5ADE-4C2B-8F68-3DE67EA9EDED}" type="presParOf" srcId="{A674BF22-24EF-4E33-B047-747E8E5E12F9}" destId="{191EF27D-99CF-4876-8D59-A3C928F0B1A4}" srcOrd="1" destOrd="0" presId="urn:microsoft.com/office/officeart/2005/8/layout/hProcess7"/>
    <dgm:cxn modelId="{ECBF2215-A2CF-4C82-8114-4B895115FE41}" type="presParOf" srcId="{A674BF22-24EF-4E33-B047-747E8E5E12F9}" destId="{B6B59D7C-2D36-4A48-9624-0D2205071E0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0D07A-F458-4B42-BA44-0787E48A1CAF}">
      <dsp:nvSpPr>
        <dsp:cNvPr id="0" name=""/>
        <dsp:cNvSpPr/>
      </dsp:nvSpPr>
      <dsp:spPr>
        <a:xfrm>
          <a:off x="3393" y="1321196"/>
          <a:ext cx="1184671" cy="14216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6200000">
        <a:off x="-460998" y="1785588"/>
        <a:ext cx="1165717" cy="236934"/>
      </dsp:txXfrm>
    </dsp:sp>
    <dsp:sp modelId="{5D68D358-3E56-407B-872C-A5423892A28C}">
      <dsp:nvSpPr>
        <dsp:cNvPr id="0" name=""/>
        <dsp:cNvSpPr/>
      </dsp:nvSpPr>
      <dsp:spPr>
        <a:xfrm>
          <a:off x="240327" y="1321196"/>
          <a:ext cx="882580" cy="1421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Application Package Submitted</a:t>
          </a:r>
        </a:p>
      </dsp:txBody>
      <dsp:txXfrm>
        <a:off x="240327" y="1321196"/>
        <a:ext cx="882580" cy="1421606"/>
      </dsp:txXfrm>
    </dsp:sp>
    <dsp:sp modelId="{A8331614-74AB-436E-B3F5-AB2FB48A2B05}">
      <dsp:nvSpPr>
        <dsp:cNvPr id="0" name=""/>
        <dsp:cNvSpPr/>
      </dsp:nvSpPr>
      <dsp:spPr>
        <a:xfrm>
          <a:off x="1229528" y="1321196"/>
          <a:ext cx="1184671" cy="14216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6200000">
        <a:off x="765137" y="1785588"/>
        <a:ext cx="1165717" cy="236934"/>
      </dsp:txXfrm>
    </dsp:sp>
    <dsp:sp modelId="{31D91F28-D9E4-4067-B1D1-D73609E4A8F5}">
      <dsp:nvSpPr>
        <dsp:cNvPr id="0" name=""/>
        <dsp:cNvSpPr/>
      </dsp:nvSpPr>
      <dsp:spPr>
        <a:xfrm rot="5400000">
          <a:off x="1131024" y="2450668"/>
          <a:ext cx="208855" cy="1777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75F2B-2154-4EEB-A92F-FF592AC41058}">
      <dsp:nvSpPr>
        <dsp:cNvPr id="0" name=""/>
        <dsp:cNvSpPr/>
      </dsp:nvSpPr>
      <dsp:spPr>
        <a:xfrm>
          <a:off x="1466463" y="1321196"/>
          <a:ext cx="882580" cy="1421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Application In Processing/ Regional Exam Center (REC)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466463" y="1321196"/>
        <a:ext cx="882580" cy="1421606"/>
      </dsp:txXfrm>
    </dsp:sp>
    <dsp:sp modelId="{3EB76D0A-4C2F-4965-90D6-A34651FE9385}">
      <dsp:nvSpPr>
        <dsp:cNvPr id="0" name=""/>
        <dsp:cNvSpPr/>
      </dsp:nvSpPr>
      <dsp:spPr>
        <a:xfrm>
          <a:off x="2455664" y="1321196"/>
          <a:ext cx="1184671" cy="14216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6200000">
        <a:off x="1991272" y="1785588"/>
        <a:ext cx="1165717" cy="236934"/>
      </dsp:txXfrm>
    </dsp:sp>
    <dsp:sp modelId="{02CDF7DD-C5FD-4E6C-B8A1-DAC206E5B498}">
      <dsp:nvSpPr>
        <dsp:cNvPr id="0" name=""/>
        <dsp:cNvSpPr/>
      </dsp:nvSpPr>
      <dsp:spPr>
        <a:xfrm rot="5400000">
          <a:off x="2357159" y="2450668"/>
          <a:ext cx="208855" cy="1777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B2C25-217F-4A02-B227-745A9E448168}">
      <dsp:nvSpPr>
        <dsp:cNvPr id="0" name=""/>
        <dsp:cNvSpPr/>
      </dsp:nvSpPr>
      <dsp:spPr>
        <a:xfrm>
          <a:off x="2692598" y="1321196"/>
          <a:ext cx="882580" cy="1421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Safety &amp; Suitability Evaluations Branch  (SSEB)</a:t>
          </a:r>
        </a:p>
      </dsp:txBody>
      <dsp:txXfrm>
        <a:off x="2692598" y="1321196"/>
        <a:ext cx="882580" cy="1421606"/>
      </dsp:txXfrm>
    </dsp:sp>
    <dsp:sp modelId="{E73638EE-2809-4682-B47D-2694EF545AF1}">
      <dsp:nvSpPr>
        <dsp:cNvPr id="0" name=""/>
        <dsp:cNvSpPr/>
      </dsp:nvSpPr>
      <dsp:spPr>
        <a:xfrm>
          <a:off x="3681799" y="1321196"/>
          <a:ext cx="1184671" cy="14216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6200000">
        <a:off x="3217408" y="1785588"/>
        <a:ext cx="1165717" cy="236934"/>
      </dsp:txXfrm>
    </dsp:sp>
    <dsp:sp modelId="{FC227238-21B1-43A5-8EE7-5FACBD142567}">
      <dsp:nvSpPr>
        <dsp:cNvPr id="0" name=""/>
        <dsp:cNvSpPr/>
      </dsp:nvSpPr>
      <dsp:spPr>
        <a:xfrm rot="5400000">
          <a:off x="3583295" y="2450668"/>
          <a:ext cx="208855" cy="1777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8AE60-87F8-4603-8CDB-1B0A7F2F51B3}">
      <dsp:nvSpPr>
        <dsp:cNvPr id="0" name=""/>
        <dsp:cNvSpPr/>
      </dsp:nvSpPr>
      <dsp:spPr>
        <a:xfrm>
          <a:off x="3918733" y="1321196"/>
          <a:ext cx="882580" cy="1421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Professional Qualifications Evaluations Branch (PQEB)</a:t>
          </a:r>
        </a:p>
      </dsp:txBody>
      <dsp:txXfrm>
        <a:off x="3918733" y="1321196"/>
        <a:ext cx="882580" cy="1421606"/>
      </dsp:txXfrm>
    </dsp:sp>
    <dsp:sp modelId="{CB1E5570-9196-4D50-861C-2BDBA3820672}">
      <dsp:nvSpPr>
        <dsp:cNvPr id="0" name=""/>
        <dsp:cNvSpPr/>
      </dsp:nvSpPr>
      <dsp:spPr>
        <a:xfrm>
          <a:off x="4907934" y="1321196"/>
          <a:ext cx="1184671" cy="14216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6200000">
        <a:off x="4443543" y="1785588"/>
        <a:ext cx="1165717" cy="236934"/>
      </dsp:txXfrm>
    </dsp:sp>
    <dsp:sp modelId="{ACF259A5-B41B-490E-9D94-2BD9881C346C}">
      <dsp:nvSpPr>
        <dsp:cNvPr id="0" name=""/>
        <dsp:cNvSpPr/>
      </dsp:nvSpPr>
      <dsp:spPr>
        <a:xfrm rot="5400000">
          <a:off x="4809430" y="2450668"/>
          <a:ext cx="208855" cy="1777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59D7C-2D36-4A48-9624-0D2205071E0A}">
      <dsp:nvSpPr>
        <dsp:cNvPr id="0" name=""/>
        <dsp:cNvSpPr/>
      </dsp:nvSpPr>
      <dsp:spPr>
        <a:xfrm>
          <a:off x="5144869" y="1321196"/>
          <a:ext cx="882580" cy="1421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MMC Issued</a:t>
          </a:r>
        </a:p>
      </dsp:txBody>
      <dsp:txXfrm>
        <a:off x="5144869" y="1321196"/>
        <a:ext cx="882580" cy="142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0.40175</cdr:x>
      <cdr:y>0.09914</cdr:y>
    </cdr:from>
    <cdr:to>
      <cdr:x>0.53431</cdr:x>
      <cdr:y>0.16547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9547" y="390725"/>
          <a:ext cx="1072199" cy="2614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Spring Surge </a:t>
          </a:r>
        </a:p>
      </cdr:txBody>
    </cdr:sp>
  </cdr:relSizeAnchor>
  <cdr:relSizeAnchor xmlns:cdr="http://schemas.openxmlformats.org/drawingml/2006/chartDrawing">
    <cdr:from>
      <cdr:x>0.83377</cdr:x>
      <cdr:y>0.09411</cdr:y>
    </cdr:from>
    <cdr:to>
      <cdr:x>0.91861</cdr:x>
      <cdr:y>0.16517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BA595A3-CF85-48B8-450C-AE7390C4ACBE}"/>
            </a:ext>
          </a:extLst>
        </cdr:cNvPr>
        <cdr:cNvSpPr txBox="1"/>
      </cdr:nvSpPr>
      <cdr:spPr>
        <a:xfrm xmlns:a="http://schemas.openxmlformats.org/drawingml/2006/main">
          <a:off x="8307238" y="422695"/>
          <a:ext cx="845389" cy="319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0.76621</cdr:x>
      <cdr:y>0.09914</cdr:y>
    </cdr:from>
    <cdr:to>
      <cdr:x>0.85799</cdr:x>
      <cdr:y>0.27603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FE652E0-47F1-057F-9091-FB914EF9C84C}"/>
            </a:ext>
          </a:extLst>
        </cdr:cNvPr>
        <cdr:cNvSpPr txBox="1"/>
      </cdr:nvSpPr>
      <cdr:spPr>
        <a:xfrm xmlns:a="http://schemas.openxmlformats.org/drawingml/2006/main">
          <a:off x="6197450" y="390725"/>
          <a:ext cx="742354" cy="697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FF0000"/>
              </a:solidFill>
            </a:rPr>
            <a:t>NMC Printer Issues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0.73116</cdr:x>
      <cdr:y>0</cdr:y>
    </cdr:from>
    <cdr:to>
      <cdr:x>0.98822</cdr:x>
      <cdr:y>0.21068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6574298" y="0"/>
          <a:ext cx="2311381" cy="62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dirty="0"/>
            <a:t>12/1/2020 MED experiences</a:t>
          </a:r>
          <a:r>
            <a:rPr lang="en-US" sz="1100" baseline="0" dirty="0"/>
            <a:t> Adobe functionality issues and incoming applications mailbox issues.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0.08475</cdr:x>
      <cdr:y>0.02589</cdr:y>
    </cdr:from>
    <cdr:to>
      <cdr:x>0.11865</cdr:x>
      <cdr:y>0.41958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762000" y="76200"/>
          <a:ext cx="304815" cy="11587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FF0000"/>
              </a:solidFill>
            </a:rPr>
            <a:t>COVID-19</a:t>
          </a:r>
        </a:p>
      </cdr:txBody>
    </cdr:sp>
  </cdr:relSizeAnchor>
  <cdr:relSizeAnchor xmlns:cdr="http://schemas.openxmlformats.org/drawingml/2006/chartDrawing">
    <cdr:from>
      <cdr:x>0.23913</cdr:x>
      <cdr:y>0</cdr:y>
    </cdr:from>
    <cdr:to>
      <cdr:x>0.26935</cdr:x>
      <cdr:y>0.48702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2150137" y="0"/>
          <a:ext cx="271726" cy="1433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FF0000"/>
              </a:solidFill>
            </a:rPr>
            <a:t>RECs</a:t>
          </a:r>
          <a:r>
            <a:rPr lang="en-US" sz="1800" baseline="0" dirty="0">
              <a:solidFill>
                <a:srgbClr val="FF0000"/>
              </a:solidFill>
            </a:rPr>
            <a:t> reopen</a:t>
          </a:r>
          <a:endParaRPr lang="en-US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0.31356</cdr:x>
      <cdr:y>0.46909</cdr:y>
    </cdr:from>
    <cdr:to>
      <cdr:x>0.33696</cdr:x>
      <cdr:y>0.53782</cdr:y>
    </cdr:to>
    <cdr:sp macro="" textlink="">
      <cdr:nvSpPr>
        <cdr:cNvPr id="7" name="5-Point Star 6"/>
        <cdr:cNvSpPr/>
      </cdr:nvSpPr>
      <cdr:spPr>
        <a:xfrm xmlns:a="http://schemas.openxmlformats.org/drawingml/2006/main">
          <a:off x="2819400" y="1380628"/>
          <a:ext cx="210404" cy="202288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0.72881</cdr:x>
      <cdr:y>0.02658</cdr:y>
    </cdr:from>
    <cdr:to>
      <cdr:x>0.74373</cdr:x>
      <cdr:y>0.07745</cdr:y>
    </cdr:to>
    <cdr:sp macro="" textlink="">
      <cdr:nvSpPr>
        <cdr:cNvPr id="8" name="5-Point Star 7"/>
        <cdr:cNvSpPr/>
      </cdr:nvSpPr>
      <cdr:spPr>
        <a:xfrm xmlns:a="http://schemas.openxmlformats.org/drawingml/2006/main">
          <a:off x="6553200" y="76200"/>
          <a:ext cx="134154" cy="145846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0.44915</cdr:x>
      <cdr:y>0.10356</cdr:y>
    </cdr:from>
    <cdr:to>
      <cdr:x>0.5339</cdr:x>
      <cdr:y>0.27387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038600" y="304800"/>
          <a:ext cx="762000" cy="501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Spring Surge </a:t>
          </a:r>
        </a:p>
      </cdr:txBody>
    </cdr:sp>
  </cdr:relSizeAnchor>
  <cdr:relSizeAnchor xmlns:cdr="http://schemas.openxmlformats.org/drawingml/2006/chartDrawing">
    <cdr:from>
      <cdr:x>0.67514</cdr:x>
      <cdr:y>0.16356</cdr:y>
    </cdr:from>
    <cdr:to>
      <cdr:x>0.75141</cdr:x>
      <cdr:y>0.33387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3079AC82-7C51-93C8-B468-D4DF452231AE}"/>
            </a:ext>
          </a:extLst>
        </cdr:cNvPr>
        <cdr:cNvSpPr txBox="1"/>
      </cdr:nvSpPr>
      <cdr:spPr>
        <a:xfrm xmlns:a="http://schemas.openxmlformats.org/drawingml/2006/main">
          <a:off x="6070586" y="481394"/>
          <a:ext cx="685790" cy="501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Spring Surge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4" cy="4673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7" y="0"/>
            <a:ext cx="3044153" cy="4673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664AEB6-EBB3-4C9E-BBAE-F94E317E6BA2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4154" cy="46736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7" y="8841738"/>
            <a:ext cx="3044153" cy="46736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12008AA-294E-47B3-AF8D-2993081C3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0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77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77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1BB103-F02D-41B9-A18E-C7F65F098CBD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2461"/>
            <a:ext cx="5618480" cy="4188778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343" cy="4657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1738"/>
            <a:ext cx="3043343" cy="4657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F12725-44C2-4377-8F05-56AA8D5EF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760F6-931B-436B-B5C0-7E3426E0DD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2" indent="0">
              <a:spcAft>
                <a:spcPts val="0"/>
              </a:spcAft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Force is used/threatened</a:t>
            </a:r>
          </a:p>
          <a:p>
            <a:pPr marL="914400" lvl="2" indent="0"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Tw Cen MT" pitchFamily="34" charset="0"/>
              </a:rPr>
              <a:t>Other person is rendered unconscious</a:t>
            </a:r>
          </a:p>
          <a:p>
            <a:pPr marL="914400" lvl="2" indent="0">
              <a:spcAft>
                <a:spcPts val="0"/>
              </a:spcAft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Other person is incapable of appraising nature of act</a:t>
            </a:r>
          </a:p>
          <a:p>
            <a:pPr marL="914400" lvl="2" indent="0"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Tw Cen MT" pitchFamily="34" charset="0"/>
              </a:rPr>
              <a:t>Other person is under the age of consent</a:t>
            </a:r>
          </a:p>
          <a:p>
            <a:pPr marL="914400" lvl="2" indent="0">
              <a:spcAft>
                <a:spcPts val="0"/>
              </a:spcAft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The se</a:t>
            </a:r>
            <a:r>
              <a:rPr lang="en-US" sz="1200" dirty="0" err="1">
                <a:solidFill>
                  <a:prstClr val="black"/>
                </a:solidFill>
                <a:latin typeface="Tw Cen MT" pitchFamily="34" charset="0"/>
              </a:rPr>
              <a:t>xual</a:t>
            </a:r>
            <a:r>
              <a:rPr lang="en-US" sz="1200" dirty="0">
                <a:solidFill>
                  <a:prstClr val="black"/>
                </a:solidFill>
                <a:latin typeface="Tw Cen MT" pitchFamily="34" charset="0"/>
              </a:rPr>
              <a:t> act/contact is without the consent</a:t>
            </a:r>
          </a:p>
          <a:p>
            <a:pPr marL="914400" lvl="2" indent="0">
              <a:spcAft>
                <a:spcPts val="0"/>
              </a:spcAft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The other person was a ward or perpetrator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30B14-08C8-4BAE-A760-28C6C8F406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4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12725-44C2-4377-8F05-56AA8D5E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6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29923-02E4-4451-8597-0EAD07D929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0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FC038FC-8FD4-7373-3731-AA15715D0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F6E5543-4734-551C-4FDD-44C45E16D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2B745D-8503-CAE3-F875-32AC4D1A6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C817-35E3-4CE7-AEC9-018675FB09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06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FC038FC-8FD4-7373-3731-AA15715D0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F6E5543-4734-551C-4FDD-44C45E16D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2B745D-8503-CAE3-F875-32AC4D1A6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C817-35E3-4CE7-AEC9-018675FB09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99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12725-44C2-4377-8F05-56AA8D5EF5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707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2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5A61E-1A82-4D62-A9AD-346D1CF4E2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2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12725-44C2-4377-8F05-56AA8D5E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1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12725-44C2-4377-8F05-56AA8D5E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34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57CD2-57C3-4666-A621-88A95697C7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4838"/>
            <a:ext cx="5032375" cy="41830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r>
              <a:rPr lang="en-US" dirty="0"/>
              <a:t>Will see a waiver on a medical certificate but no medical condition is identified</a:t>
            </a:r>
          </a:p>
        </p:txBody>
      </p:sp>
    </p:spTree>
    <p:extLst>
      <p:ext uri="{BB962C8B-B14F-4D97-AF65-F5344CB8AC3E}">
        <p14:creationId xmlns:p14="http://schemas.microsoft.com/office/powerpoint/2010/main" val="19477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F846A-6A6B-49E9-913A-78301B413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5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5050"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12725-44C2-4377-8F05-56AA8D5E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0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29923-02E4-4451-8597-0EAD07D929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2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29923-02E4-4451-8597-0EAD07D929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2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2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5A61E-1A82-4D62-A9AD-346D1CF4E2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7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FC038FC-8FD4-7373-3731-AA15715D0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F6E5543-4734-551C-4FDD-44C45E16D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2B745D-8503-CAE3-F875-32AC4D1A6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C817-35E3-4CE7-AEC9-018675FB09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41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FC038FC-8FD4-7373-3731-AA15715D0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F6E5543-4734-551C-4FDD-44C45E16D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2B745D-8503-CAE3-F875-32AC4D1A6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C817-35E3-4CE7-AEC9-018675FB09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6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Criminal actions</a:t>
            </a:r>
          </a:p>
          <a:p>
            <a:r>
              <a:rPr lang="en-US" dirty="0"/>
              <a:t>- REC NOLA Fraud</a:t>
            </a:r>
          </a:p>
          <a:p>
            <a:r>
              <a:rPr lang="en-US" dirty="0"/>
              <a:t>- Course Certificate Fraud	</a:t>
            </a:r>
          </a:p>
          <a:p>
            <a:endParaRPr lang="en-US" dirty="0"/>
          </a:p>
          <a:p>
            <a:r>
              <a:rPr lang="en-US" dirty="0"/>
              <a:t>Enforcement actions</a:t>
            </a:r>
          </a:p>
          <a:p>
            <a:r>
              <a:rPr lang="en-US" dirty="0"/>
              <a:t>200+ Mariners entered 2-yr settlement agreements</a:t>
            </a:r>
          </a:p>
          <a:p>
            <a:r>
              <a:rPr lang="en-US" dirty="0"/>
              <a:t>60+ MMCs voided (fake original issuance)</a:t>
            </a:r>
          </a:p>
          <a:p>
            <a:r>
              <a:rPr lang="en-US" dirty="0"/>
              <a:t>30+ voluntarily surrendered their MMC</a:t>
            </a:r>
          </a:p>
          <a:p>
            <a:r>
              <a:rPr lang="en-US" dirty="0"/>
              <a:t>30+ defaulted and MMCs revoked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Partnerships w/CGIS and DOJ resulted in dozens of criminal prosecutions, and the ringleaders for REC NOLA exam fraud (prior CG civilians) were sentenced to jail; one received five years for conspiracy to defraud the U.S.; and the other 11 years, 5 for defrauding the U.S. and 6 for bribery. The course fraud ringleader received 45 months confinement and $245K in forfeiture for mail fraud, wire fraud and aggravated identity theft, and his accomplices were also sentenced to a combined 75 months in jail and $100K in forfeiture.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1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30B14-08C8-4BAE-A760-28C6C8F406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1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FC038FC-8FD4-7373-3731-AA15715D0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F6E5543-4734-551C-4FDD-44C45E16D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ctr"/>
            <a:endParaRPr lang="en-US" dirty="0">
              <a:effectLst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2B745D-8503-CAE3-F875-32AC4D1A6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C817-35E3-4CE7-AEC9-018675FB09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3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62200" y="76200"/>
            <a:ext cx="6781800" cy="712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53138"/>
            <a:ext cx="6781800" cy="71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27"/>
          <p:cNvSpPr txBox="1">
            <a:spLocks/>
          </p:cNvSpPr>
          <p:nvPr userDrawn="1"/>
        </p:nvSpPr>
        <p:spPr>
          <a:xfrm>
            <a:off x="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85CC07-0954-4AB5-A0F8-152A5FF69E9A}" type="datetimeFigureOut">
              <a:rPr lang="en-US" smtClean="0">
                <a:latin typeface="Tw Cen MT Condensed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10/24/23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90588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NMCSea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82" y="36095"/>
            <a:ext cx="1005840" cy="979765"/>
          </a:xfrm>
          <a:prstGeom prst="flowChartConnector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1239838" y="28575"/>
            <a:ext cx="1295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Maritime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Center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362200" y="76200"/>
            <a:ext cx="6781800" cy="712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53138"/>
            <a:ext cx="6781800" cy="71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ate Placeholder 27"/>
          <p:cNvSpPr txBox="1">
            <a:spLocks/>
          </p:cNvSpPr>
          <p:nvPr userDrawn="1"/>
        </p:nvSpPr>
        <p:spPr>
          <a:xfrm>
            <a:off x="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85CC07-0954-4AB5-A0F8-152A5FF69E9A}" type="datetimeFigureOut">
              <a:rPr lang="en-US" smtClean="0">
                <a:latin typeface="Tw Cen MT Condensed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10/24/23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0588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NMCSea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82" y="36095"/>
            <a:ext cx="1005840" cy="979765"/>
          </a:xfrm>
          <a:prstGeom prst="flowChartConnector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1239838" y="28575"/>
            <a:ext cx="1295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Maritime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Center</a:t>
            </a:r>
          </a:p>
        </p:txBody>
      </p:sp>
      <p:sp>
        <p:nvSpPr>
          <p:cNvPr id="16" name="Date Placeholder 27"/>
          <p:cNvSpPr txBox="1">
            <a:spLocks/>
          </p:cNvSpPr>
          <p:nvPr userDrawn="1"/>
        </p:nvSpPr>
        <p:spPr>
          <a:xfrm>
            <a:off x="518160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DEE563-211F-4BF0-8263-3468C0676CF6}" type="slidenum">
              <a:rPr lang="en-US" smtClean="0">
                <a:latin typeface="Tw Cen MT Condensed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pic>
        <p:nvPicPr>
          <p:cNvPr id="17" name="Object 2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3" y="6051550"/>
            <a:ext cx="21574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3062-14BA-40A4-87D2-463A0B841BE5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651E-E51E-4912-9863-288C6D153CF6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CBE07D-2B3B-46AD-AD1D-8E9A0193D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62200" y="76200"/>
            <a:ext cx="6781800" cy="712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53138"/>
            <a:ext cx="6781800" cy="71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27"/>
          <p:cNvSpPr txBox="1">
            <a:spLocks/>
          </p:cNvSpPr>
          <p:nvPr userDrawn="1"/>
        </p:nvSpPr>
        <p:spPr>
          <a:xfrm>
            <a:off x="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85CC07-0954-4AB5-A0F8-152A5FF69E9A}" type="datetimeFigureOut">
              <a:rPr lang="en-US" smtClean="0">
                <a:latin typeface="Tw Cen MT Condensed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10/24/23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90588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NMCSea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82" y="36095"/>
            <a:ext cx="1005840" cy="979765"/>
          </a:xfrm>
          <a:prstGeom prst="flowChartConnector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1239838" y="28575"/>
            <a:ext cx="1295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Maritime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Center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362200" y="76200"/>
            <a:ext cx="6781800" cy="712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53138"/>
            <a:ext cx="6781800" cy="71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ate Placeholder 27"/>
          <p:cNvSpPr txBox="1">
            <a:spLocks/>
          </p:cNvSpPr>
          <p:nvPr userDrawn="1"/>
        </p:nvSpPr>
        <p:spPr>
          <a:xfrm>
            <a:off x="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85CC07-0954-4AB5-A0F8-152A5FF69E9A}" type="datetimeFigureOut">
              <a:rPr lang="en-US" smtClean="0">
                <a:latin typeface="Tw Cen MT Condensed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10/24/23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0588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NMCSeal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82" y="36095"/>
            <a:ext cx="1005840" cy="979765"/>
          </a:xfrm>
          <a:prstGeom prst="flowChartConnector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1239838" y="28575"/>
            <a:ext cx="1295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Maritime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Center</a:t>
            </a:r>
          </a:p>
        </p:txBody>
      </p:sp>
      <p:sp>
        <p:nvSpPr>
          <p:cNvPr id="16" name="Date Placeholder 27"/>
          <p:cNvSpPr txBox="1">
            <a:spLocks/>
          </p:cNvSpPr>
          <p:nvPr userDrawn="1"/>
        </p:nvSpPr>
        <p:spPr>
          <a:xfrm>
            <a:off x="518160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DEE563-211F-4BF0-8263-3468C0676CF6}" type="slidenum">
              <a:rPr lang="en-US" smtClean="0">
                <a:latin typeface="Tw Cen MT Condensed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pic>
        <p:nvPicPr>
          <p:cNvPr id="17" name="Object 2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3" y="6051550"/>
            <a:ext cx="21574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3062-14BA-40A4-87D2-463A0B841BE5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651E-E51E-4912-9863-288C6D153CF6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CBE07D-2B3B-46AD-AD1D-8E9A0193D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7584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5794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8106-EF10-400F-B7A3-54D161190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2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047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85B66-7348-4894-9CA1-F663490C2F19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2200" y="76200"/>
            <a:ext cx="6781800" cy="712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53138"/>
            <a:ext cx="6781800" cy="71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ate Placeholder 27"/>
          <p:cNvSpPr txBox="1">
            <a:spLocks/>
          </p:cNvSpPr>
          <p:nvPr userDrawn="1"/>
        </p:nvSpPr>
        <p:spPr>
          <a:xfrm>
            <a:off x="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85CC07-0954-4AB5-A0F8-152A5FF69E9A}" type="datetimeFigureOut">
              <a:rPr lang="en-US" smtClean="0">
                <a:latin typeface="Tw Cen MT Condensed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10/24/23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0588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NMCSeal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82" y="36095"/>
            <a:ext cx="1005840" cy="979765"/>
          </a:xfrm>
          <a:prstGeom prst="flowChartConnector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1239838" y="28575"/>
            <a:ext cx="1295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Maritime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Center</a:t>
            </a:r>
          </a:p>
        </p:txBody>
      </p:sp>
      <p:pic>
        <p:nvPicPr>
          <p:cNvPr id="1035" name="Object 2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1813" y="6051550"/>
            <a:ext cx="21574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85B66-7348-4894-9CA1-F663490C2F19}" type="datetimeFigureOut">
              <a:rPr lang="en-US"/>
              <a:pPr>
                <a:defRPr/>
              </a:pPr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2200" y="76200"/>
            <a:ext cx="6781800" cy="712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53138"/>
            <a:ext cx="6781800" cy="71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ate Placeholder 27"/>
          <p:cNvSpPr txBox="1">
            <a:spLocks/>
          </p:cNvSpPr>
          <p:nvPr userDrawn="1"/>
        </p:nvSpPr>
        <p:spPr>
          <a:xfrm>
            <a:off x="0" y="6069013"/>
            <a:ext cx="1447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85CC07-0954-4AB5-A0F8-152A5FF69E9A}" type="datetimeFigureOut">
              <a:rPr lang="en-US" smtClean="0">
                <a:latin typeface="Tw Cen MT Condensed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10/24/23</a:t>
            </a:fld>
            <a:endParaRPr lang="en-US" dirty="0">
              <a:latin typeface="Tw Cen MT Condensed" pitchFamily="34" charset="0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0588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NMCSeal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182" y="36095"/>
            <a:ext cx="1005840" cy="979765"/>
          </a:xfrm>
          <a:prstGeom prst="flowChartConnector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1239838" y="28575"/>
            <a:ext cx="1295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Maritime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cap="small" dirty="0">
                <a:latin typeface="Franklin Gothic Medium" pitchFamily="34" charset="0"/>
                <a:cs typeface="+mn-cs"/>
              </a:rPr>
              <a:t>Center</a:t>
            </a:r>
          </a:p>
        </p:txBody>
      </p:sp>
      <p:pic>
        <p:nvPicPr>
          <p:cNvPr id="1035" name="Object 2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1813" y="6051550"/>
            <a:ext cx="21574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8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5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MC-Awaiting-Info@uscg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ASKNMC@uscg.mil" TargetMode="External"/><Relationship Id="rId4" Type="http://schemas.openxmlformats.org/officeDocument/2006/relationships/hyperlink" Target="mailto:NMCMedicalClerks@uscg.mi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o.uscg.mil/Mid-Atlantic-Maritime-Academy-Cours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MEDAIP@uscg.mil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g.mil/NM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MCPolicy@uscg.mil" TargetMode="External"/><Relationship Id="rId4" Type="http://schemas.openxmlformats.org/officeDocument/2006/relationships/hyperlink" Target="mailto:IASKNMC@uscg.m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419100" y="1371600"/>
            <a:ext cx="838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cap="all" baseline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defRPr>
            </a:lvl1pPr>
          </a:lstStyle>
          <a:p>
            <a:pPr algn="ctr"/>
            <a:r>
              <a:rPr lang="en-US" sz="3200" b="1" cap="none" dirty="0">
                <a:solidFill>
                  <a:schemeClr val="tx1"/>
                </a:solidFill>
                <a:latin typeface="Tw Cen MT" pitchFamily="34" charset="0"/>
              </a:rPr>
              <a:t>October 2023 </a:t>
            </a:r>
          </a:p>
          <a:p>
            <a:pPr algn="ctr"/>
            <a:br>
              <a:rPr lang="en-US" sz="1400" b="1" i="1" dirty="0">
                <a:latin typeface="Tw Cen MT" pitchFamily="34" charset="0"/>
              </a:rPr>
            </a:br>
            <a:endParaRPr lang="en-US" sz="1400" b="1" i="1" dirty="0">
              <a:latin typeface="Tw Cen MT" pitchFamily="34" charset="0"/>
            </a:endParaRPr>
          </a:p>
          <a:p>
            <a:pPr algn="ctr"/>
            <a:r>
              <a:rPr lang="en-US" sz="4000" b="1" dirty="0">
                <a:latin typeface="Tw Cen MT" pitchFamily="34" charset="0"/>
              </a:rPr>
              <a:t>National maritime center </a:t>
            </a:r>
          </a:p>
        </p:txBody>
      </p:sp>
      <p:sp>
        <p:nvSpPr>
          <p:cNvPr id="6147" name="Title 7"/>
          <p:cNvSpPr txBox="1">
            <a:spLocks/>
          </p:cNvSpPr>
          <p:nvPr/>
        </p:nvSpPr>
        <p:spPr bwMode="auto">
          <a:xfrm>
            <a:off x="1371600" y="48006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 dirty="0">
              <a:latin typeface="Tw Cen MT" pitchFamily="34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1C06328-BC84-AA62-1B11-D72200C75492}"/>
              </a:ext>
            </a:extLst>
          </p:cNvPr>
          <p:cNvSpPr txBox="1">
            <a:spLocks/>
          </p:cNvSpPr>
          <p:nvPr/>
        </p:nvSpPr>
        <p:spPr bwMode="auto">
          <a:xfrm>
            <a:off x="1371600" y="48006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latin typeface="Tw Cen MT" pitchFamily="34" charset="0"/>
              </a:rPr>
              <a:t>Erin McKusker, Shonna Platt, Dr. Cyndi Sikorski</a:t>
            </a:r>
          </a:p>
          <a:p>
            <a:pPr algn="ctr"/>
            <a:r>
              <a:rPr lang="en-US" sz="2400" dirty="0">
                <a:latin typeface="Tw Cen MT" pitchFamily="34" charset="0"/>
              </a:rPr>
              <a:t>USCG National Maritime </a:t>
            </a:r>
            <a:r>
              <a:rPr lang="en-US" sz="2800" dirty="0">
                <a:latin typeface="Tw Cen MT" pitchFamily="34" charset="0"/>
              </a:rPr>
              <a:t>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37466-6338-02BA-5D2F-7EC04714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3570"/>
            <a:ext cx="5988269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AI and Expedite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F6EB3-6012-F58B-7288-B847C7C0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Misdirected AI results in delays</a:t>
            </a:r>
          </a:p>
          <a:p>
            <a:r>
              <a:rPr lang="en-US" dirty="0"/>
              <a:t>Fastest processing of AI is: </a:t>
            </a:r>
          </a:p>
          <a:p>
            <a:r>
              <a:rPr lang="en-US" dirty="0"/>
              <a:t>For MMC – </a:t>
            </a:r>
            <a:r>
              <a:rPr lang="en-US" dirty="0">
                <a:hlinkClick r:id="rId3"/>
              </a:rPr>
              <a:t>MMC-Awaiting-Info@uscg.mil</a:t>
            </a:r>
            <a:endParaRPr lang="en-US" dirty="0"/>
          </a:p>
          <a:p>
            <a:r>
              <a:rPr lang="en-US" dirty="0"/>
              <a:t>For Med Cert – 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NMCMedicalClerks@uscg.mil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All attachments mut be in Adobe PDF format</a:t>
            </a:r>
          </a:p>
          <a:p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Express mail labels should all be sent to:  </a:t>
            </a:r>
          </a:p>
          <a:p>
            <a:r>
              <a:rPr lang="en-US" dirty="0">
                <a:hlinkClick r:id="rId5"/>
              </a:rPr>
              <a:t>IASKNMC@uscg.mil</a:t>
            </a:r>
            <a:endParaRPr lang="en-US" dirty="0"/>
          </a:p>
          <a:p>
            <a:r>
              <a:rPr lang="en-US" dirty="0"/>
              <a:t>Customer Support Center will direct appropriately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1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339083" y="76200"/>
            <a:ext cx="6781800" cy="683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Compliance Investigations Team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5683" y="1143000"/>
            <a:ext cx="8534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Fraud Task Force has concluded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NMC staffing changes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Use Credential Verification Tool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87441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37466-6338-02BA-5D2F-7EC04714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6200"/>
            <a:ext cx="5988269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MAMA Course Truncation</a:t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F6EB3-6012-F58B-7288-B847C7C0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Mid-Atlantic Maritime Academy offered unapproved evening courses between Jan 2015 and Dec 2019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Mariners holding </a:t>
            </a: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resulting endorsements were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all emailed with options to retain them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Options include: Mariner affidavit with marine employer attestation of competence, retest, or retake course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More info </a:t>
            </a: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is available at: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latin typeface="Tw Cen MT" panose="020B0602020104020603" pitchFamily="34" charset="0"/>
                <a:hlinkClick r:id="rId3"/>
              </a:rPr>
              <a:t>Mid-Atlantic Maritime Academy Course (uscg.mil)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0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09800" y="76200"/>
            <a:ext cx="6781800" cy="683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Evaluation of Sexual Assault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95400"/>
            <a:ext cx="8915400" cy="48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Change to 46 U.S.C. 7511 – MMC “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shall be denied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” for specific sexual offenses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Reporting is critical – See MSIB 1-23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Reports are made to Coast Guard Investigative Service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Policy is discussed in CG-MMC Policy Letter 03-23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Substantially similar State, local, or tribal offenses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Substantially similar to 46 U.S.C. 7511(a)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Other convictions for sex offenses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804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351508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Sexual Harassment – if in doubt, REPORT it!</a:t>
            </a: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Use new emails for AI &amp; Expedite labels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charset="0"/>
            </a:endParaRPr>
          </a:p>
          <a:p>
            <a:pPr marL="233363" indent="-233363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NMC website is a great resource – check it out! </a:t>
            </a:r>
          </a:p>
          <a:p>
            <a:pPr marL="233363" marR="0" lvl="0" indent="-2333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Don’t wait to apply! – minimum 90 days in advance and 8 months for renewal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63788" y="80963"/>
            <a:ext cx="6780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345108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3200" y="200381"/>
            <a:ext cx="5562600" cy="520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Course, DE, QA - Jan – Sep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1459" y="5059138"/>
            <a:ext cx="442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Note:  There may be more issuances/denials than applications received due to end of year cross-over.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476906"/>
            <a:ext cx="4233476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472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Awaiting Information Letters Sent – 403</a:t>
            </a:r>
          </a:p>
          <a:p>
            <a:pPr marL="685800" marR="0" lvl="3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For Course Approvals – 354</a:t>
            </a:r>
          </a:p>
          <a:p>
            <a:pPr marL="685800" marR="0" lvl="3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For DE – 40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For QA – 9</a:t>
            </a:r>
          </a:p>
          <a:p>
            <a:pPr marL="346472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Average Net Processing Time</a:t>
            </a:r>
          </a:p>
          <a:p>
            <a:pPr marL="644128" marR="0" lvl="2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Course Approvals – 78.50 days</a:t>
            </a:r>
          </a:p>
          <a:p>
            <a:pPr marL="644128" marR="0" lvl="2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DE Approvals – 15.99 days</a:t>
            </a:r>
          </a:p>
          <a:p>
            <a:pPr marL="644128" marR="0" lvl="2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QA Approvals – 25.55 days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7517" y="971243"/>
            <a:ext cx="44200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Course, DE, QA Approvals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89538"/>
            <a:ext cx="4495800" cy="5168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Applications Received – 1,675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Course Approval – 576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Designated Examiner (DE) – 891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Qualified Assessor (QA) – 208</a:t>
            </a:r>
          </a:p>
          <a:p>
            <a:pPr marL="1190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Issuances – 1,506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Course Approvals – 434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DE Approvals – 899</a:t>
            </a: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QA Approvals – 173</a:t>
            </a:r>
          </a:p>
          <a:p>
            <a:pPr marL="1190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Denials – 52</a:t>
            </a:r>
          </a:p>
          <a:p>
            <a:pPr marL="644128" marR="0" lvl="2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Course – 33</a:t>
            </a:r>
          </a:p>
          <a:p>
            <a:pPr marL="644128" marR="0" lvl="2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DE – 17</a:t>
            </a:r>
          </a:p>
          <a:p>
            <a:pPr marL="644128" marR="0" lvl="2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QA – 2</a:t>
            </a:r>
          </a:p>
          <a:p>
            <a:pPr marL="344090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4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37466-6338-02BA-5D2F-7EC04714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188" y="76200"/>
            <a:ext cx="5988269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Exam Working Groups</a:t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F6EB3-6012-F58B-7288-B847C7C0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82296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All currently scheduled at NMC - dates &amp; location subject to change based on attendees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Tow Vsl specific - 12-14 Sep 2023 </a:t>
            </a:r>
          </a:p>
          <a:p>
            <a:endParaRPr lang="en-US" sz="12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Schedule &amp; process on NMC website Exams page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C9564-A723-1BA6-26FE-FFECF59F746D}"/>
              </a:ext>
            </a:extLst>
          </p:cNvPr>
          <p:cNvSpPr txBox="1"/>
          <p:nvPr/>
        </p:nvSpPr>
        <p:spPr>
          <a:xfrm>
            <a:off x="1295400" y="2823575"/>
            <a:ext cx="312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17-19 Oct 2023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13-15 Feb 2024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25-27 Jun 2024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22-24 Oct 2024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9BB91-C87B-DD5B-D368-9A43E9DA1C8F}"/>
              </a:ext>
            </a:extLst>
          </p:cNvPr>
          <p:cNvSpPr txBox="1"/>
          <p:nvPr/>
        </p:nvSpPr>
        <p:spPr>
          <a:xfrm>
            <a:off x="4572000" y="2819400"/>
            <a:ext cx="289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Deck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 Jan-1Feb 2024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7-9 May 2024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17-19 Sep 2024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8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37466-6338-02BA-5D2F-7EC04714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14821"/>
            <a:ext cx="6672857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Changes to DE</a:t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F6EB3-6012-F58B-7288-B847C7C0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66018"/>
            <a:ext cx="8458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NMC bulletin details changes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NVIC 03-16, Guidelines for Credentialing Officers of Towing Vessels to be updated soon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Changes detail how to meet 46 CFR 10.405(b) requirements in regards to: </a:t>
            </a:r>
          </a:p>
          <a:p>
            <a:pPr marL="0" indent="0">
              <a:buNone/>
            </a:pPr>
            <a:r>
              <a:rPr lang="en-US" sz="2800" dirty="0"/>
              <a:t>1.  Experience/training/instruction in assessment techniques</a:t>
            </a:r>
          </a:p>
          <a:p>
            <a:pPr marL="0" indent="0">
              <a:buNone/>
            </a:pPr>
            <a:r>
              <a:rPr lang="en-US" sz="2800" dirty="0"/>
              <a:t>2.  Qualification on tow </a:t>
            </a:r>
            <a:r>
              <a:rPr lang="en-US" sz="2800" dirty="0" err="1"/>
              <a:t>vsls</a:t>
            </a:r>
            <a:r>
              <a:rPr lang="en-US" sz="2800" dirty="0"/>
              <a:t> in the assessment task; and </a:t>
            </a:r>
          </a:p>
          <a:p>
            <a:pPr marL="0" indent="0">
              <a:buNone/>
            </a:pPr>
            <a:r>
              <a:rPr lang="en-US" sz="2800" dirty="0"/>
              <a:t>3.  Possession of appropriate towing endorsement</a:t>
            </a:r>
          </a:p>
        </p:txBody>
      </p:sp>
    </p:spTree>
    <p:extLst>
      <p:ext uri="{BB962C8B-B14F-4D97-AF65-F5344CB8AC3E}">
        <p14:creationId xmlns:p14="http://schemas.microsoft.com/office/powerpoint/2010/main" val="192058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1CBF-F53B-9770-F909-E24D5647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01949"/>
            <a:ext cx="8229600" cy="1143000"/>
          </a:xfrm>
        </p:spPr>
        <p:txBody>
          <a:bodyPr/>
          <a:lstStyle/>
          <a:p>
            <a:r>
              <a:rPr lang="en-US" dirty="0"/>
              <a:t>Medical Certificate</a:t>
            </a:r>
            <a:br>
              <a:rPr lang="en-US"/>
            </a:br>
            <a:r>
              <a:rPr lang="en-US"/>
              <a:t>Applications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F801A-BCD8-0E32-1CAB-D5656747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80C7B-EAEA-432E-97E6-EC81053FBC69}" type="datetime1">
              <a:rPr lang="en-US" smtClean="0"/>
              <a:t>10/24/23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200B0-DCD9-84CE-5CFD-EE72EDC8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BE07D-2B3B-46AD-AD1D-8E9A0193D1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5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43493" y="152400"/>
            <a:ext cx="6686550" cy="520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Med Cert Snapshot in time - 10/17/23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8943" y="1319985"/>
            <a:ext cx="4169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Medical Certificates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357" y="2030228"/>
            <a:ext cx="6229350" cy="336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Inventory: 1,029 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Overall Processing Time: 10.9 days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Net Processing Time: 8.4 days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NMC Goal is 20 days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Screening Process is different than review and is to reject incomplete applications 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481 Beyond NMC control in Awaiting Information (not included in inventory above)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9621">
            <a:off x="6166375" y="1417422"/>
            <a:ext cx="1796672" cy="2094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112" b="12862"/>
          <a:stretch/>
        </p:blipFill>
        <p:spPr>
          <a:xfrm rot="536016">
            <a:off x="6195622" y="2053506"/>
            <a:ext cx="657323" cy="1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48799" y="152400"/>
            <a:ext cx="5086350" cy="520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Tw Cen MT" pitchFamily="34" charset="0"/>
              </a:rPr>
              <a:t>Annual Summary Totals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27370"/>
              </p:ext>
            </p:extLst>
          </p:nvPr>
        </p:nvGraphicFramePr>
        <p:xfrm>
          <a:off x="645886" y="1619250"/>
          <a:ext cx="7614702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53005" imgH="1724132" progId="Excel.Sheet.12">
                  <p:embed/>
                </p:oleObj>
              </mc:Choice>
              <mc:Fallback>
                <p:oleObj name="Worksheet" r:id="rId3" imgW="4353005" imgH="1724132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886" y="1619250"/>
                        <a:ext cx="7614702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5886" y="525649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2023 data is through Oct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1802" y="163266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326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62200" y="86626"/>
            <a:ext cx="6781800" cy="6946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Med Cert Processing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6200" y="1066800"/>
          <a:ext cx="8991600" cy="294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52400" y="4010024"/>
          <a:ext cx="8839200" cy="193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54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F44D6-3291-E130-2CBC-B0CB954A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13A49-3263-BE3D-5A4E-6DD4A64EF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939754" cy="64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BBAB5-FE3B-FBE4-5583-709B6823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72FB8-A58E-4830-055E-E4B39E4B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" y="987641"/>
            <a:ext cx="9000565" cy="48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C9A53-4553-D78E-5083-189EA02EF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383"/>
            <a:ext cx="9144000" cy="4840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15972-E0C3-1137-CDD0-5F3EC44845AA}"/>
              </a:ext>
            </a:extLst>
          </p:cNvPr>
          <p:cNvSpPr txBox="1"/>
          <p:nvPr/>
        </p:nvSpPr>
        <p:spPr>
          <a:xfrm>
            <a:off x="2590800" y="228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Who Needs a Medical Certificate?</a:t>
            </a:r>
          </a:p>
        </p:txBody>
      </p:sp>
    </p:spTree>
    <p:extLst>
      <p:ext uri="{BB962C8B-B14F-4D97-AF65-F5344CB8AC3E}">
        <p14:creationId xmlns:p14="http://schemas.microsoft.com/office/powerpoint/2010/main" val="296303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B9549-E5FE-A9FB-01A2-F2D4BD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3638D-5172-3533-1F00-D55750FA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FD69E-86E9-71C3-4E65-7717CFF657ED}"/>
              </a:ext>
            </a:extLst>
          </p:cNvPr>
          <p:cNvSpPr txBox="1"/>
          <p:nvPr/>
        </p:nvSpPr>
        <p:spPr>
          <a:xfrm>
            <a:off x="2590800" y="228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Who Needs a Medical Certificate?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63851-48DB-0DBA-AE0E-459878C8E1C1}"/>
              </a:ext>
            </a:extLst>
          </p:cNvPr>
          <p:cNvSpPr txBox="1"/>
          <p:nvPr/>
        </p:nvSpPr>
        <p:spPr>
          <a:xfrm>
            <a:off x="4572000" y="121914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Vision    Hearing       PE         PAG</a:t>
            </a:r>
          </a:p>
        </p:txBody>
      </p:sp>
    </p:spTree>
    <p:extLst>
      <p:ext uri="{BB962C8B-B14F-4D97-AF65-F5344CB8AC3E}">
        <p14:creationId xmlns:p14="http://schemas.microsoft.com/office/powerpoint/2010/main" val="1554356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62200" y="87313"/>
            <a:ext cx="6781800" cy="693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+mn-lt"/>
              </a:rPr>
              <a:t>More About Medical Certificates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4294967295"/>
          </p:nvPr>
        </p:nvSpPr>
        <p:spPr bwMode="auto">
          <a:xfrm>
            <a:off x="672662" y="952500"/>
            <a:ext cx="84582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Inspectors should check Med Cert validity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Validity period is based on position served.  Usually: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STCW – 2 years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National – 5 years 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Pilot – 5 years (new rule change Feb 2023 changes this to 5 yrs – validity will update as med certs are renewed)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All dates can be time limited due to age or physical suitability 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Operational and other limitations are listed on the medical certificate not the MMC 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Daylight operations only, limitation to specific dept, etc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Requirements to wear/carry glasses, hearing aid, etc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Food handlers must have medical certificate </a:t>
            </a:r>
          </a:p>
        </p:txBody>
      </p:sp>
    </p:spTree>
    <p:extLst>
      <p:ext uri="{BB962C8B-B14F-4D97-AF65-F5344CB8AC3E}">
        <p14:creationId xmlns:p14="http://schemas.microsoft.com/office/powerpoint/2010/main" val="11180672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AA7321-A527-10C5-0AFE-0A6A09B00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593"/>
            <a:ext cx="9144000" cy="4470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47504-730C-E19D-6549-7D148AF7463E}"/>
              </a:ext>
            </a:extLst>
          </p:cNvPr>
          <p:cNvSpPr txBox="1"/>
          <p:nvPr/>
        </p:nvSpPr>
        <p:spPr>
          <a:xfrm>
            <a:off x="2514600" y="22860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Medical Certificate:  Application to Issuance</a:t>
            </a:r>
          </a:p>
        </p:txBody>
      </p:sp>
    </p:spTree>
    <p:extLst>
      <p:ext uri="{BB962C8B-B14F-4D97-AF65-F5344CB8AC3E}">
        <p14:creationId xmlns:p14="http://schemas.microsoft.com/office/powerpoint/2010/main" val="343453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22DE1-C389-53FC-5934-06CFA78C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65297-0A20-4A62-9956-0E833B278D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10/24/23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3EBE-A1C2-55BC-848C-D68E44D99497}"/>
              </a:ext>
            </a:extLst>
          </p:cNvPr>
          <p:cNvSpPr txBox="1"/>
          <p:nvPr/>
        </p:nvSpPr>
        <p:spPr>
          <a:xfrm>
            <a:off x="3886200" y="34636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is New?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D9E03-E16D-C027-BA3D-F1D860B37F3A}"/>
              </a:ext>
            </a:extLst>
          </p:cNvPr>
          <p:cNvSpPr txBox="1"/>
          <p:nvPr/>
        </p:nvSpPr>
        <p:spPr>
          <a:xfrm>
            <a:off x="266700" y="14478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Mariner receives an email notification when sending documents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MEDAIP@uscg.mil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Requests for Additional Information (AI) are being sent directly to the mariner by email: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AI letter is included as attachment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Email instructs mariner on how top open attachment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Document is password protected with mariner’s birthdate MMDDYYYY</a:t>
            </a:r>
          </a:p>
        </p:txBody>
      </p:sp>
      <p:pic>
        <p:nvPicPr>
          <p:cNvPr id="6" name="Picture 5" descr="Text, whiteboard">
            <a:extLst>
              <a:ext uri="{FF2B5EF4-FFF2-40B4-BE49-F238E27FC236}">
                <a16:creationId xmlns:a16="http://schemas.microsoft.com/office/drawing/2014/main" id="{10954C3C-CF25-A0AF-CD64-A0AB3BFB7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28905"/>
            <a:ext cx="3864174" cy="4200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A46E2-1565-756B-58FA-5882B02D65A6}"/>
              </a:ext>
            </a:extLst>
          </p:cNvPr>
          <p:cNvSpPr txBox="1"/>
          <p:nvPr/>
        </p:nvSpPr>
        <p:spPr>
          <a:xfrm>
            <a:off x="5562600" y="5406176"/>
            <a:ext cx="374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 google images</a:t>
            </a:r>
          </a:p>
        </p:txBody>
      </p:sp>
    </p:spTree>
    <p:extLst>
      <p:ext uri="{BB962C8B-B14F-4D97-AF65-F5344CB8AC3E}">
        <p14:creationId xmlns:p14="http://schemas.microsoft.com/office/powerpoint/2010/main" val="400463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8CCFC-AE33-936C-EB6B-0E9EF37C7588}"/>
              </a:ext>
            </a:extLst>
          </p:cNvPr>
          <p:cNvSpPr txBox="1"/>
          <p:nvPr/>
        </p:nvSpPr>
        <p:spPr>
          <a:xfrm>
            <a:off x="3124200" y="15239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CG 719K Errors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475F5-9E00-578C-5E3A-A02D3B1F8063}"/>
              </a:ext>
            </a:extLst>
          </p:cNvPr>
          <p:cNvSpPr txBox="1"/>
          <p:nvPr/>
        </p:nvSpPr>
        <p:spPr>
          <a:xfrm>
            <a:off x="228600" y="1066800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Top Reasons Requiring an AI Letter to be Sent to Mariner: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Missing: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Healthcare provider signature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Mariner signature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Vision FOV, color vision, acuity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Physical Ability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conditions that need further documentation: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Diabetes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Sleep Apnea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Substance Abuse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Heart Conditions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Seizure Disorder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2D2503B-1914-50C3-6C8C-98D2F2DF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962399" cy="3279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FEFB9-12C4-9456-B192-ADB2A49646D0}"/>
              </a:ext>
            </a:extLst>
          </p:cNvPr>
          <p:cNvSpPr txBox="1"/>
          <p:nvPr/>
        </p:nvSpPr>
        <p:spPr>
          <a:xfrm>
            <a:off x="5783179" y="4912622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 Google Images</a:t>
            </a:r>
          </a:p>
        </p:txBody>
      </p:sp>
    </p:spTree>
    <p:extLst>
      <p:ext uri="{BB962C8B-B14F-4D97-AF65-F5344CB8AC3E}">
        <p14:creationId xmlns:p14="http://schemas.microsoft.com/office/powerpoint/2010/main" val="138175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 bwMode="auto">
          <a:xfrm>
            <a:off x="762000" y="16002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  <a:t>NMC Website: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  <a:hlinkClick r:id="rId3"/>
              </a:rPr>
              <a:t>WWW.USCG.MIL/NMC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  <a:t>Questions specific to individual applications: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  <a:hlinkClick r:id="rId4"/>
              </a:rPr>
              <a:t>IASKNMC@uscg.mil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  <a:t> or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  <a:t>1-888-IASKNMC (427-5662)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  <a:t>Questions/Feedback on NVICs/Policy: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  <a:hlinkClick r:id="rId5"/>
              </a:rPr>
              <a:t>MMCPolicy@uscg.mil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33600" y="76200"/>
            <a:ext cx="6781800" cy="684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Questions?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4600" y="136498"/>
            <a:ext cx="6076950" cy="520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Tw Cen MT" pitchFamily="34" charset="0"/>
              </a:rPr>
              <a:t>MMC - Snapshot In Time – 10/17/23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191529"/>
            <a:ext cx="513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Merchant Mariner Credentials</a:t>
            </a:r>
            <a:endParaRPr lang="en-US" sz="2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53632">
            <a:off x="6008044" y="1474397"/>
            <a:ext cx="2291331" cy="1850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5897" y="1919291"/>
            <a:ext cx="832810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 lvl="2" indent="-257175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Inventory: 6,104 applications (in NMC control)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Overall Processing Time: 55 days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Net Processing Time (NPT): 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29.7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 days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NPT Goal is 30 days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Overall Processing Time reflects mariners’ experience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6,279 applications outside of NMC control (not included in inventory above)</a:t>
            </a:r>
          </a:p>
          <a:p>
            <a:pPr marL="642938" marR="0" lvl="3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3,202 Awaiting Information (AI)</a:t>
            </a:r>
          </a:p>
          <a:p>
            <a:pPr marL="642938" marR="0" lvl="3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3,077 Approved to Test</a:t>
            </a: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charset="0"/>
              </a:rPr>
              <a:t>MMCs issued in September – 56% were in AI at one point</a:t>
            </a:r>
          </a:p>
          <a:p>
            <a:pPr marL="300038" lvl="2" indent="-257175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6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79763" y="137912"/>
            <a:ext cx="5086350" cy="520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MMC - January – </a:t>
            </a:r>
            <a:r>
              <a:rPr lang="en-US" sz="3200" dirty="0">
                <a:solidFill>
                  <a:prstClr val="white"/>
                </a:solidFill>
                <a:latin typeface="Tw Cen MT" pitchFamily="34" charset="0"/>
              </a:rPr>
              <a:t>Sept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348" y="1699522"/>
            <a:ext cx="4239494" cy="415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090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Applications Received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58,763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344090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Issuances: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49,072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Booklets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35,428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STCW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5,397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Domestic Endorsements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6,788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Documents of Continuity – 1,459</a:t>
            </a:r>
          </a:p>
          <a:p>
            <a:pPr marL="344090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Denials: 176</a:t>
            </a:r>
          </a:p>
          <a:p>
            <a:pPr marL="344090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Approved to Test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5,660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600075" marR="0" lvl="2" indent="-257175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Examinations Given – 9,889</a:t>
            </a:r>
          </a:p>
          <a:p>
            <a:pPr marL="600075" marR="0" lvl="2" indent="-257175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Modules Given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19,258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686990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2120" y="4800600"/>
            <a:ext cx="315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Note:  There may be more issuances/denials than applications received due to end of year cross-over.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9094" y="1679705"/>
            <a:ext cx="3737958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Safety &amp; Suitability Screenings – </a:t>
            </a:r>
            <a:r>
              <a:rPr lang="en-US" sz="2000" dirty="0">
                <a:solidFill>
                  <a:prstClr val="black"/>
                </a:solidFill>
                <a:latin typeface="Tw Cen MT" pitchFamily="34" charset="0"/>
              </a:rPr>
              <a:t>38,339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Arial" charset="0"/>
            </a:endParaRPr>
          </a:p>
          <a:p>
            <a:pPr marL="300038" marR="0" lvl="2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Awaiting Information Letters Sent – 26,695</a:t>
            </a:r>
          </a:p>
          <a:p>
            <a:pPr marL="300038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Average Monthly Net Processing Time – 34.45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006059"/>
            <a:ext cx="51395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charset="0"/>
              </a:rPr>
              <a:t>Merchant Mariner Credential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6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75819" y="1539213"/>
            <a:ext cx="3814763" cy="39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250" dirty="0">
                <a:solidFill>
                  <a:prstClr val="white"/>
                </a:solidFill>
                <a:latin typeface="Tw Cen MT" pitchFamily="34" charset="0"/>
              </a:rPr>
              <a:t>MMC Processing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215403"/>
              </p:ext>
            </p:extLst>
          </p:nvPr>
        </p:nvGraphicFramePr>
        <p:xfrm>
          <a:off x="527796" y="1539213"/>
          <a:ext cx="8088407" cy="394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4E8768-C4D2-6B86-06F7-17A2D64058B2}"/>
              </a:ext>
            </a:extLst>
          </p:cNvPr>
          <p:cNvSpPr txBox="1"/>
          <p:nvPr/>
        </p:nvSpPr>
        <p:spPr>
          <a:xfrm>
            <a:off x="3810000" y="152400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prstClr val="white"/>
                </a:solidFill>
                <a:latin typeface="Tw Cen MT" pitchFamily="34" charset="0"/>
              </a:rPr>
              <a:t>MMC Processing</a:t>
            </a:r>
          </a:p>
        </p:txBody>
      </p:sp>
    </p:spTree>
    <p:extLst>
      <p:ext uri="{BB962C8B-B14F-4D97-AF65-F5344CB8AC3E}">
        <p14:creationId xmlns:p14="http://schemas.microsoft.com/office/powerpoint/2010/main" val="329371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B4E8A-B223-EF4C-C559-B3E385E3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88A5B-D59C-4658-B2B4-68C4EDB0D59B}" type="datetime1">
              <a:rPr lang="en-US" smtClean="0"/>
              <a:t>10/24/23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8D96A-2965-2FB0-2EE1-CE1F2F043D9E}"/>
              </a:ext>
            </a:extLst>
          </p:cNvPr>
          <p:cNvSpPr txBox="1"/>
          <p:nvPr/>
        </p:nvSpPr>
        <p:spPr>
          <a:xfrm>
            <a:off x="914400" y="16002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Updated Merchant Mariner Credential Coming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0197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0805B8-85D2-5F5B-563C-1CAF14E5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25500"/>
            <a:ext cx="8229600" cy="1143000"/>
          </a:xfrm>
        </p:spPr>
        <p:txBody>
          <a:bodyPr/>
          <a:lstStyle/>
          <a:p>
            <a:r>
              <a:rPr lang="en-US" dirty="0"/>
              <a:t>Application Process- MMC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251AF-1639-9897-154E-6A1E9E36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D3F69-4212-4F73-8497-4A1C1AA6558D}" type="datetime1">
              <a:rPr lang="en-US" smtClean="0"/>
              <a:t>10/24/23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55DF7A-820D-50A4-6CD7-027753795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6599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6AA4CDE-E6B8-5786-A512-1F386E135478}"/>
              </a:ext>
            </a:extLst>
          </p:cNvPr>
          <p:cNvSpPr txBox="1"/>
          <p:nvPr/>
        </p:nvSpPr>
        <p:spPr>
          <a:xfrm>
            <a:off x="2743200" y="4658833"/>
            <a:ext cx="9979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60-day AI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7B5414-0DF0-7454-C225-FB635D1D0527}"/>
              </a:ext>
            </a:extLst>
          </p:cNvPr>
          <p:cNvCxnSpPr>
            <a:cxnSpLocks/>
          </p:cNvCxnSpPr>
          <p:nvPr/>
        </p:nvCxnSpPr>
        <p:spPr>
          <a:xfrm>
            <a:off x="4671515" y="4244550"/>
            <a:ext cx="0" cy="503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505455-C98A-12F4-D2B1-302C6AF2C0A7}"/>
              </a:ext>
            </a:extLst>
          </p:cNvPr>
          <p:cNvSpPr txBox="1"/>
          <p:nvPr/>
        </p:nvSpPr>
        <p:spPr>
          <a:xfrm>
            <a:off x="4628986" y="4887433"/>
            <a:ext cx="9979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90-day AI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3B8A77-5CD0-874A-7F24-9489E1113CE6}"/>
              </a:ext>
            </a:extLst>
          </p:cNvPr>
          <p:cNvCxnSpPr>
            <a:cxnSpLocks/>
          </p:cNvCxnSpPr>
          <p:nvPr/>
        </p:nvCxnSpPr>
        <p:spPr>
          <a:xfrm>
            <a:off x="3262701" y="4198938"/>
            <a:ext cx="0" cy="459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0B9D91-B1DC-CF93-A586-4EC3599F1067}"/>
              </a:ext>
            </a:extLst>
          </p:cNvPr>
          <p:cNvCxnSpPr>
            <a:cxnSpLocks/>
          </p:cNvCxnSpPr>
          <p:nvPr/>
        </p:nvCxnSpPr>
        <p:spPr>
          <a:xfrm>
            <a:off x="5486400" y="4234605"/>
            <a:ext cx="0" cy="523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B1DE6B9-7374-523B-E5B0-FE6E89A36B7B}"/>
              </a:ext>
            </a:extLst>
          </p:cNvPr>
          <p:cNvSpPr txBox="1"/>
          <p:nvPr/>
        </p:nvSpPr>
        <p:spPr>
          <a:xfrm>
            <a:off x="5791200" y="4887432"/>
            <a:ext cx="5820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ATT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93042B-8F58-82C7-9520-EEA28AC429D5}"/>
              </a:ext>
            </a:extLst>
          </p:cNvPr>
          <p:cNvCxnSpPr>
            <a:cxnSpLocks/>
          </p:cNvCxnSpPr>
          <p:nvPr/>
        </p:nvCxnSpPr>
        <p:spPr>
          <a:xfrm>
            <a:off x="6075153" y="4198938"/>
            <a:ext cx="0" cy="523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6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3E5C-E150-9C7D-80EE-53676EC4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/>
          <a:lstStyle/>
          <a:p>
            <a:r>
              <a:rPr lang="en-US" dirty="0"/>
              <a:t>Previously Submitted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9C3CE-F7B2-C79D-A204-DB9CD3BB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F59CA-38A5-437D-9A8F-AB3D38012CD3}" type="datetime1">
              <a:rPr lang="en-US" smtClean="0"/>
              <a:t>10/24/23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8E55-3AB0-4698-89E9-7BB11E16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BE07D-2B3B-46AD-AD1D-8E9A0193D1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0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37466-6338-02BA-5D2F-7EC04714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188" y="76200"/>
            <a:ext cx="5988269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Faxing NMC</a:t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F6EB3-6012-F58B-7288-B847C7C0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0823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25 Aug 2023 – REC faxes discontinued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Email preferred over fax, however following fax numbers established:</a:t>
            </a:r>
          </a:p>
          <a:p>
            <a:r>
              <a:rPr lang="en-US" dirty="0"/>
              <a:t>304-433-3416:  CG-719B, duplicates, AI</a:t>
            </a:r>
          </a:p>
          <a:p>
            <a:r>
              <a:rPr lang="en-US" dirty="0"/>
              <a:t>304-433-3407: CG-719K/KE, med AI</a:t>
            </a:r>
          </a:p>
          <a:p>
            <a:r>
              <a:rPr lang="en-US" dirty="0"/>
              <a:t>304-433-3408: Courses, DE, QA </a:t>
            </a:r>
          </a:p>
          <a:p>
            <a:r>
              <a:rPr lang="en-US" dirty="0"/>
              <a:t>304-433-3411: Safety/Suitability/Court docs, citizenship, residency, TWIC info</a:t>
            </a:r>
          </a:p>
          <a:p>
            <a:r>
              <a:rPr lang="en-US" dirty="0"/>
              <a:t>304-433-3417: General, WWII records, records</a:t>
            </a:r>
          </a:p>
        </p:txBody>
      </p:sp>
    </p:spTree>
    <p:extLst>
      <p:ext uri="{BB962C8B-B14F-4D97-AF65-F5344CB8AC3E}">
        <p14:creationId xmlns:p14="http://schemas.microsoft.com/office/powerpoint/2010/main" val="41322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E0E9513B3AE41BC06FF59B7CB591F" ma:contentTypeVersion="8" ma:contentTypeDescription="Create a new document." ma:contentTypeScope="" ma:versionID="05bb6204a8dc69bed28ea91ebcdc99ac">
  <xsd:schema xmlns:xsd="http://www.w3.org/2001/XMLSchema" xmlns:xs="http://www.w3.org/2001/XMLSchema" xmlns:p="http://schemas.microsoft.com/office/2006/metadata/properties" xmlns:ns3="368ce3c1-87d8-4b93-8f26-e860d4210bd2" targetNamespace="http://schemas.microsoft.com/office/2006/metadata/properties" ma:root="true" ma:fieldsID="3ca64f84218d16a5f75427367d05d2cd" ns3:_="">
    <xsd:import namespace="368ce3c1-87d8-4b93-8f26-e860d4210b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ce3c1-87d8-4b93-8f26-e860d4210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C1B662-1640-4784-A25D-B3F5BEA0A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8ce3c1-87d8-4b93-8f26-e860d4210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16FF1-3D87-4124-90D8-C6BCF0E0313F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368ce3c1-87d8-4b93-8f26-e860d4210b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F2069A-DE47-40B4-9F0A-0F0647023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20934</TotalTime>
  <Words>1449</Words>
  <Application>Microsoft Macintosh PowerPoint</Application>
  <PresentationFormat>On-screen Show (4:3)</PresentationFormat>
  <Paragraphs>262</Paragraphs>
  <Slides>29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Courier New</vt:lpstr>
      <vt:lpstr>Franklin Gothic Medium</vt:lpstr>
      <vt:lpstr>Symbol</vt:lpstr>
      <vt:lpstr>Tw Cen MT</vt:lpstr>
      <vt:lpstr>Tw Cen MT Condensed</vt:lpstr>
      <vt:lpstr>Verdana</vt:lpstr>
      <vt:lpstr>Wingdings</vt:lpstr>
      <vt:lpstr>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Process- MMC </vt:lpstr>
      <vt:lpstr>Previously Submitted Information</vt:lpstr>
      <vt:lpstr>Faxing NMC   </vt:lpstr>
      <vt:lpstr>AI and Expedite Labels</vt:lpstr>
      <vt:lpstr>PowerPoint Presentation</vt:lpstr>
      <vt:lpstr>MAMA Course Truncation   </vt:lpstr>
      <vt:lpstr>PowerPoint Presentation</vt:lpstr>
      <vt:lpstr>PowerPoint Presentation</vt:lpstr>
      <vt:lpstr>PowerPoint Presentation</vt:lpstr>
      <vt:lpstr>Exam Working Groups   </vt:lpstr>
      <vt:lpstr>Changes to DE   </vt:lpstr>
      <vt:lpstr>Medical Certificate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About Medical Certificates</vt:lpstr>
      <vt:lpstr>PowerPoint Presentation</vt:lpstr>
      <vt:lpstr>PowerPoint Presentation</vt:lpstr>
      <vt:lpstr>PowerPoint Presentation</vt:lpstr>
      <vt:lpstr>PowerPoint Presentation</vt:lpstr>
    </vt:vector>
  </TitlesOfParts>
  <Company>United States Coast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NMC Overview</dc:title>
  <dc:subject>Credentialing</dc:subject>
  <dc:creator>Dalling, Wanda H CIV</dc:creator>
  <cp:keywords>MMC, Credential, Mariner</cp:keywords>
  <cp:lastModifiedBy>Christine Titus</cp:lastModifiedBy>
  <cp:revision>1313</cp:revision>
  <cp:lastPrinted>2022-08-31T01:16:59Z</cp:lastPrinted>
  <dcterms:created xsi:type="dcterms:W3CDTF">2011-11-08T13:40:18Z</dcterms:created>
  <dcterms:modified xsi:type="dcterms:W3CDTF">2023-10-24T16:16:02Z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0x01010012BE0E9513B3AE41BC06FF59B7CB591F</vt:lpwstr>
  </property>
</Properties>
</file>